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57" r:id="rId3"/>
    <p:sldId id="258" r:id="rId4"/>
    <p:sldId id="259" r:id="rId5"/>
    <p:sldId id="260" r:id="rId6"/>
    <p:sldId id="261" r:id="rId7"/>
    <p:sldId id="262" r:id="rId8"/>
    <p:sldId id="263" r:id="rId9"/>
    <p:sldId id="264" r:id="rId10"/>
    <p:sldId id="265" r:id="rId11"/>
    <p:sldId id="266" r:id="rId12"/>
    <p:sldId id="285" r:id="rId13"/>
    <p:sldId id="29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38" autoAdjust="0"/>
  </p:normalViewPr>
  <p:slideViewPr>
    <p:cSldViewPr snapToGrid="0" showGuides="1">
      <p:cViewPr varScale="1">
        <p:scale>
          <a:sx n="68" d="100"/>
          <a:sy n="68" d="100"/>
        </p:scale>
        <p:origin x="816" y="66"/>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3D7BB-AAAF-DC31-F804-87DB4B5DBE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754FE3-458E-B028-8CDF-732DD642F4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41B70B-29AD-E402-4CC5-5E77E1C9CF8A}"/>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5" name="Footer Placeholder 4">
            <a:extLst>
              <a:ext uri="{FF2B5EF4-FFF2-40B4-BE49-F238E27FC236}">
                <a16:creationId xmlns:a16="http://schemas.microsoft.com/office/drawing/2014/main" id="{3BDB7089-239E-F34F-4371-7610847E86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CA8F3B-50BB-E3D8-5C5B-B49F29858DF4}"/>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94215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F949C-A486-B3C8-046B-75665472E3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929018-89DD-B732-6F8B-81F67ED14D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1F7FDC-9C05-DCB9-3B84-3B3C6AD8D8D7}"/>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5" name="Footer Placeholder 4">
            <a:extLst>
              <a:ext uri="{FF2B5EF4-FFF2-40B4-BE49-F238E27FC236}">
                <a16:creationId xmlns:a16="http://schemas.microsoft.com/office/drawing/2014/main" id="{7AFD6BDC-CEE3-6133-838E-E4CFBA65F3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7E9364-B01E-FABE-BA24-BBECF4AE4841}"/>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321594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4FC4CC-9F2F-107F-BD3A-7B40EE1EF7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F32672-3F0D-A89B-F3AE-FC359B83B1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E2E146-1E38-D311-C00E-B83670D528AD}"/>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5" name="Footer Placeholder 4">
            <a:extLst>
              <a:ext uri="{FF2B5EF4-FFF2-40B4-BE49-F238E27FC236}">
                <a16:creationId xmlns:a16="http://schemas.microsoft.com/office/drawing/2014/main" id="{1B5CC3A7-6FF6-432E-0302-AF1321EA7D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F16F3F-B8BA-7A17-13BD-DC2659E2E92A}"/>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13722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74BB-047B-6A9C-8AA3-E3FCE1E23E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2E1E5F-6C7F-7678-D4C8-FBBF88DB42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9A6FB1-F700-542D-9DFE-733740779BB1}"/>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5" name="Footer Placeholder 4">
            <a:extLst>
              <a:ext uri="{FF2B5EF4-FFF2-40B4-BE49-F238E27FC236}">
                <a16:creationId xmlns:a16="http://schemas.microsoft.com/office/drawing/2014/main" id="{DC002B92-3BBD-414C-0FC8-B60427F515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4AA3C9-8236-0A5F-7726-5343CFEBA379}"/>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54482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9A4A-F0BA-F92A-E14B-5B392F9AD2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85C51B6-3F55-6468-613C-483E78AC70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49EA69-1E0C-10AE-4B60-1A060BBC3E4E}"/>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5" name="Footer Placeholder 4">
            <a:extLst>
              <a:ext uri="{FF2B5EF4-FFF2-40B4-BE49-F238E27FC236}">
                <a16:creationId xmlns:a16="http://schemas.microsoft.com/office/drawing/2014/main" id="{74F0C68E-6200-2A1B-F7D0-BCC8AAEEB4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60A457-9090-8827-5413-5FDE4210E5F2}"/>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1970432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08C3-DFA1-C9DD-8251-A94113F7FC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F71B40-17AE-6033-748D-399F69C87D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157584-8BF6-8BE5-F6B0-BCD0BB50C2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3FE643-0006-9431-A3C4-ECF26B17631F}"/>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6" name="Footer Placeholder 5">
            <a:extLst>
              <a:ext uri="{FF2B5EF4-FFF2-40B4-BE49-F238E27FC236}">
                <a16:creationId xmlns:a16="http://schemas.microsoft.com/office/drawing/2014/main" id="{69DE5B6E-4BE1-F774-D395-62197F1A86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BC6596-7669-6F22-5F20-BA9DE62BF799}"/>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410771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ECF6-1B0B-436C-E7BF-BB48BB73E3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7737B3-0AD8-F742-BEA6-D88F27267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98C0DB-DBA9-4B8B-B729-87B1FF640B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6A8D2A-51F3-0883-33DB-C9EEA50B7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957E41-BC06-126C-2982-8728B251D1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EF0A496-F2A4-06D3-CFD3-33023B00984C}"/>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8" name="Footer Placeholder 7">
            <a:extLst>
              <a:ext uri="{FF2B5EF4-FFF2-40B4-BE49-F238E27FC236}">
                <a16:creationId xmlns:a16="http://schemas.microsoft.com/office/drawing/2014/main" id="{1138F7D4-F7A0-DD26-CB98-B92E74FF05E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C6E3000-308F-A6CC-EDC9-C05A53CC9865}"/>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2558786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6C65-80B7-1550-E4E7-0201BC3C31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0CA5FEA-8121-B6E0-7FD1-5EBC78A3BEC6}"/>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4" name="Footer Placeholder 3">
            <a:extLst>
              <a:ext uri="{FF2B5EF4-FFF2-40B4-BE49-F238E27FC236}">
                <a16:creationId xmlns:a16="http://schemas.microsoft.com/office/drawing/2014/main" id="{EA28AB48-4C10-48B2-5A2E-AF5A8C4CF6F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229525-FC33-002F-76D6-BB61632913CF}"/>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1837368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6696C-4244-BC79-035A-37730D925C01}"/>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3" name="Footer Placeholder 2">
            <a:extLst>
              <a:ext uri="{FF2B5EF4-FFF2-40B4-BE49-F238E27FC236}">
                <a16:creationId xmlns:a16="http://schemas.microsoft.com/office/drawing/2014/main" id="{6ECEEF34-800F-AD66-FBEF-0CA9593A8C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07B509-AB91-0BD1-E7AC-AE73C36DB51B}"/>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384666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DBBD-F2CD-3355-337C-A06EC2209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5F4F4E-7EEF-9B16-D958-7292F5684B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3CD7B0F-D73A-4F91-4A7F-2B901E39F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83C263-C6C2-229D-7C4B-751EE9CA9787}"/>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6" name="Footer Placeholder 5">
            <a:extLst>
              <a:ext uri="{FF2B5EF4-FFF2-40B4-BE49-F238E27FC236}">
                <a16:creationId xmlns:a16="http://schemas.microsoft.com/office/drawing/2014/main" id="{BF36749B-3510-FBB5-DEAD-1ED200637A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968DEE-12FB-64E3-D08C-A53CCB0114F5}"/>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2544881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AC2F-964C-3F16-B48C-0DDB829B7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24E9DF-C2D2-D71D-4A39-B783C3777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CCD2A8-346E-AC13-36AC-0357D99BB1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CF4CBE-CA8A-7855-EF3D-289F790F4C83}"/>
              </a:ext>
            </a:extLst>
          </p:cNvPr>
          <p:cNvSpPr>
            <a:spLocks noGrp="1"/>
          </p:cNvSpPr>
          <p:nvPr>
            <p:ph type="dt" sz="half" idx="10"/>
          </p:nvPr>
        </p:nvSpPr>
        <p:spPr/>
        <p:txBody>
          <a:bodyPr/>
          <a:lstStyle/>
          <a:p>
            <a:fld id="{D13EF160-E67F-4F42-A83F-8FC8AB582A60}" type="datetimeFigureOut">
              <a:rPr lang="en-IN" smtClean="0"/>
              <a:t>04-04-2024</a:t>
            </a:fld>
            <a:endParaRPr lang="en-IN"/>
          </a:p>
        </p:txBody>
      </p:sp>
      <p:sp>
        <p:nvSpPr>
          <p:cNvPr id="6" name="Footer Placeholder 5">
            <a:extLst>
              <a:ext uri="{FF2B5EF4-FFF2-40B4-BE49-F238E27FC236}">
                <a16:creationId xmlns:a16="http://schemas.microsoft.com/office/drawing/2014/main" id="{2F5C6661-8ACF-77F9-50C8-91896A66F9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4DF7B2-1CCA-E00B-9E57-A3D23C7DDC8F}"/>
              </a:ext>
            </a:extLst>
          </p:cNvPr>
          <p:cNvSpPr>
            <a:spLocks noGrp="1"/>
          </p:cNvSpPr>
          <p:nvPr>
            <p:ph type="sldNum" sz="quarter" idx="12"/>
          </p:nvPr>
        </p:nvSpPr>
        <p:spPr/>
        <p:txBody>
          <a:bodyPr/>
          <a:lstStyle/>
          <a:p>
            <a:fld id="{E0E309DB-76AA-41F3-A340-641736EE83DA}" type="slidenum">
              <a:rPr lang="en-IN" smtClean="0"/>
              <a:t>‹#›</a:t>
            </a:fld>
            <a:endParaRPr lang="en-IN"/>
          </a:p>
        </p:txBody>
      </p:sp>
    </p:spTree>
    <p:extLst>
      <p:ext uri="{BB962C8B-B14F-4D97-AF65-F5344CB8AC3E}">
        <p14:creationId xmlns:p14="http://schemas.microsoft.com/office/powerpoint/2010/main" val="269636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89C7C3-B721-B804-F8F0-A72B2E577D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36B368-B477-8844-0BF9-FA930686B4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6DD7A6-B3DA-3F49-F00D-05BACDE4EC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EF160-E67F-4F42-A83F-8FC8AB582A60}" type="datetimeFigureOut">
              <a:rPr lang="en-IN" smtClean="0"/>
              <a:t>04-04-2024</a:t>
            </a:fld>
            <a:endParaRPr lang="en-IN"/>
          </a:p>
        </p:txBody>
      </p:sp>
      <p:sp>
        <p:nvSpPr>
          <p:cNvPr id="5" name="Footer Placeholder 4">
            <a:extLst>
              <a:ext uri="{FF2B5EF4-FFF2-40B4-BE49-F238E27FC236}">
                <a16:creationId xmlns:a16="http://schemas.microsoft.com/office/drawing/2014/main" id="{C837CA18-218E-4B77-BD36-3541525498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571E2E1-3A8E-5C64-FAB8-8C79A4984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309DB-76AA-41F3-A340-641736EE83DA}" type="slidenum">
              <a:rPr lang="en-IN" smtClean="0"/>
              <a:t>‹#›</a:t>
            </a:fld>
            <a:endParaRPr lang="en-IN"/>
          </a:p>
        </p:txBody>
      </p:sp>
    </p:spTree>
    <p:extLst>
      <p:ext uri="{BB962C8B-B14F-4D97-AF65-F5344CB8AC3E}">
        <p14:creationId xmlns:p14="http://schemas.microsoft.com/office/powerpoint/2010/main" val="1497287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live/7MN888ViS3I?si=0Ec6BLvO8YZw2Wj2" TargetMode="External"/><Relationship Id="rId2" Type="http://schemas.openxmlformats.org/officeDocument/2006/relationships/hyperlink" Target="https://www.youtube.com/live/Fe5B90R8DTg?si=yu29ohif9M5EeKH7" TargetMode="External"/><Relationship Id="rId1" Type="http://schemas.openxmlformats.org/officeDocument/2006/relationships/slideLayout" Target="../slideLayouts/slideLayout6.xml"/><Relationship Id="rId5" Type="http://schemas.openxmlformats.org/officeDocument/2006/relationships/hyperlink" Target="https://ieeexplore.ieee.org/document/9197833" TargetMode="External"/><Relationship Id="rId4" Type="http://schemas.openxmlformats.org/officeDocument/2006/relationships/hyperlink" Target="https://www.ncbi.nlm.nih.gov/pmc/articles/PMC10367431/"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A4A416C-A029-DFAE-8BB4-E04CAEA9367E}"/>
              </a:ext>
            </a:extLst>
          </p:cNvPr>
          <p:cNvSpPr/>
          <p:nvPr/>
        </p:nvSpPr>
        <p:spPr>
          <a:xfrm flipH="1">
            <a:off x="7554900" y="-1"/>
            <a:ext cx="4838700" cy="6858000"/>
          </a:xfrm>
          <a:custGeom>
            <a:avLst/>
            <a:gdLst>
              <a:gd name="connsiteX0" fmla="*/ 0 w 4838700"/>
              <a:gd name="connsiteY0" fmla="*/ 0 h 6858000"/>
              <a:gd name="connsiteX1" fmla="*/ 4838700 w 4838700"/>
              <a:gd name="connsiteY1" fmla="*/ 0 h 6858000"/>
              <a:gd name="connsiteX2" fmla="*/ 3124200 w 4838700"/>
              <a:gd name="connsiteY2" fmla="*/ 6858000 h 6858000"/>
              <a:gd name="connsiteX3" fmla="*/ 0 w 4838700"/>
              <a:gd name="connsiteY3" fmla="*/ 6858000 h 6858000"/>
              <a:gd name="connsiteX4" fmla="*/ 0 w 4838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6858000">
                <a:moveTo>
                  <a:pt x="0" y="0"/>
                </a:moveTo>
                <a:lnTo>
                  <a:pt x="4838700" y="0"/>
                </a:lnTo>
                <a:lnTo>
                  <a:pt x="3124200"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4" name="Picture 13" descr="A person wearing a vr headset&#10;&#10;Description automatically generated with medium confidence">
            <a:extLst>
              <a:ext uri="{FF2B5EF4-FFF2-40B4-BE49-F238E27FC236}">
                <a16:creationId xmlns:a16="http://schemas.microsoft.com/office/drawing/2014/main" id="{517C4FA8-160B-D10D-6B51-48C42BA95460}"/>
              </a:ext>
            </a:extLst>
          </p:cNvPr>
          <p:cNvPicPr>
            <a:picLocks noChangeAspect="1"/>
          </p:cNvPicPr>
          <p:nvPr/>
        </p:nvPicPr>
        <p:blipFill>
          <a:blip r:embed="rId2">
            <a:extLst>
              <a:ext uri="{28A0092B-C50C-407E-A947-70E740481C1C}">
                <a14:useLocalDpi xmlns:a14="http://schemas.microsoft.com/office/drawing/2010/main" val="0"/>
              </a:ext>
            </a:extLst>
          </a:blip>
          <a:srcRect l="18705" t="1428" r="25891" b="105"/>
          <a:stretch>
            <a:fillRect/>
          </a:stretch>
        </p:blipFill>
        <p:spPr>
          <a:xfrm>
            <a:off x="9329530" y="-1"/>
            <a:ext cx="3064070" cy="2769705"/>
          </a:xfrm>
          <a:custGeom>
            <a:avLst/>
            <a:gdLst>
              <a:gd name="connsiteX0" fmla="*/ 2163750 w 4327500"/>
              <a:gd name="connsiteY0" fmla="*/ 0 h 4327500"/>
              <a:gd name="connsiteX1" fmla="*/ 4327500 w 4327500"/>
              <a:gd name="connsiteY1" fmla="*/ 2163750 h 4327500"/>
              <a:gd name="connsiteX2" fmla="*/ 2163750 w 4327500"/>
              <a:gd name="connsiteY2" fmla="*/ 4327500 h 4327500"/>
              <a:gd name="connsiteX3" fmla="*/ 0 w 4327500"/>
              <a:gd name="connsiteY3" fmla="*/ 2163750 h 4327500"/>
              <a:gd name="connsiteX4" fmla="*/ 2163750 w 4327500"/>
              <a:gd name="connsiteY4" fmla="*/ 0 h 432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7500" h="4327500">
                <a:moveTo>
                  <a:pt x="2163750" y="0"/>
                </a:moveTo>
                <a:cubicBezTo>
                  <a:pt x="3358756" y="0"/>
                  <a:pt x="4327500" y="968744"/>
                  <a:pt x="4327500" y="2163750"/>
                </a:cubicBezTo>
                <a:cubicBezTo>
                  <a:pt x="4327500" y="3358756"/>
                  <a:pt x="3358756" y="4327500"/>
                  <a:pt x="2163750" y="4327500"/>
                </a:cubicBezTo>
                <a:cubicBezTo>
                  <a:pt x="968744" y="4327500"/>
                  <a:pt x="0" y="3358756"/>
                  <a:pt x="0" y="2163750"/>
                </a:cubicBezTo>
                <a:cubicBezTo>
                  <a:pt x="0" y="968744"/>
                  <a:pt x="968744" y="0"/>
                  <a:pt x="2163750" y="0"/>
                </a:cubicBezTo>
                <a:close/>
              </a:path>
            </a:pathLst>
          </a:custGeom>
        </p:spPr>
      </p:pic>
      <p:pic>
        <p:nvPicPr>
          <p:cNvPr id="6" name="Picture 5" descr="A picture containing black, darkness&#10;&#10;Description automatically generated">
            <a:extLst>
              <a:ext uri="{FF2B5EF4-FFF2-40B4-BE49-F238E27FC236}">
                <a16:creationId xmlns:a16="http://schemas.microsoft.com/office/drawing/2014/main" id="{AF84F144-0AE7-18D1-C4B7-7ECC74340622}"/>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rot="5400000" flipH="1">
            <a:off x="9851634" y="4517634"/>
            <a:ext cx="2462981" cy="2217749"/>
          </a:xfrm>
          <a:prstGeom prst="rect">
            <a:avLst/>
          </a:prstGeom>
        </p:spPr>
      </p:pic>
      <p:pic>
        <p:nvPicPr>
          <p:cNvPr id="7" name="Picture 6" descr="A picture containing black, darkness&#10;&#10;Description automatically generated">
            <a:extLst>
              <a:ext uri="{FF2B5EF4-FFF2-40B4-BE49-F238E27FC236}">
                <a16:creationId xmlns:a16="http://schemas.microsoft.com/office/drawing/2014/main" id="{9C8DD008-8A1B-E0CB-7DE1-665B246740F9}"/>
              </a:ext>
            </a:extLst>
          </p:cNvPr>
          <p:cNvPicPr>
            <a:picLocks noChangeAspect="1"/>
          </p:cNvPicPr>
          <p:nvPr/>
        </p:nvPicPr>
        <p:blipFill>
          <a:blip r:embed="rId5">
            <a:alphaModFix amt="38000"/>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a:xfrm>
            <a:off x="1" y="1"/>
            <a:ext cx="1828799" cy="1646710"/>
          </a:xfrm>
          <a:prstGeom prst="rect">
            <a:avLst/>
          </a:prstGeom>
        </p:spPr>
      </p:pic>
      <p:sp>
        <p:nvSpPr>
          <p:cNvPr id="8" name="TextBox 7">
            <a:extLst>
              <a:ext uri="{FF2B5EF4-FFF2-40B4-BE49-F238E27FC236}">
                <a16:creationId xmlns:a16="http://schemas.microsoft.com/office/drawing/2014/main" id="{794ACFE6-0B6C-5DDF-D5E1-B32EC88ED024}"/>
              </a:ext>
            </a:extLst>
          </p:cNvPr>
          <p:cNvSpPr txBox="1"/>
          <p:nvPr/>
        </p:nvSpPr>
        <p:spPr>
          <a:xfrm>
            <a:off x="755374" y="583096"/>
            <a:ext cx="8481391" cy="1077218"/>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Annasaheb Dange College of Engineering and Technology, Ashta</a:t>
            </a: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B59CD18D-A4ED-36B8-A307-37BA9209EBC3}"/>
              </a:ext>
            </a:extLst>
          </p:cNvPr>
          <p:cNvSpPr txBox="1"/>
          <p:nvPr/>
        </p:nvSpPr>
        <p:spPr>
          <a:xfrm>
            <a:off x="1099930" y="2062872"/>
            <a:ext cx="8874320" cy="2708434"/>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Artificial Intelligence and Data Science</a:t>
            </a:r>
          </a:p>
          <a:p>
            <a:pPr algn="ctr"/>
            <a:endParaRPr lang="en-US" sz="2800" b="1" dirty="0">
              <a:latin typeface="Times New Roman" panose="02020603050405020304" pitchFamily="18" charset="0"/>
              <a:cs typeface="Times New Roman" panose="02020603050405020304" pitchFamily="18" charset="0"/>
            </a:endParaRPr>
          </a:p>
          <a:p>
            <a:pPr algn="ctr"/>
            <a:r>
              <a:rPr lang="en-US" sz="3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Innovation Prototype</a:t>
            </a:r>
          </a:p>
          <a:p>
            <a:pPr algn="ctr"/>
            <a:endParaRPr lang="en-US" sz="3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3200" b="1" dirty="0">
                <a:solidFill>
                  <a:schemeClr val="accent1">
                    <a:lumMod val="50000"/>
                  </a:schemeClr>
                </a:solidFill>
                <a:latin typeface="Times New Roman" panose="02020603050405020304" pitchFamily="18" charset="0"/>
                <a:cs typeface="Times New Roman" panose="02020603050405020304" pitchFamily="18" charset="0"/>
              </a:rPr>
              <a:t>TOPIC NAME – AI HEALTHCARE CHATBOT.</a:t>
            </a:r>
            <a:endParaRPr lang="en-US" sz="3200" b="1" dirty="0">
              <a:latin typeface="Times New Roman" panose="02020603050405020304" pitchFamily="18" charset="0"/>
              <a:cs typeface="Times New Roman" panose="02020603050405020304" pitchFamily="18" charset="0"/>
            </a:endParaRPr>
          </a:p>
          <a:p>
            <a:endParaRPr lang="en-US" dirty="0"/>
          </a:p>
        </p:txBody>
      </p:sp>
      <p:pic>
        <p:nvPicPr>
          <p:cNvPr id="10" name="Picture 9" descr="Annasaheb Dange College of Engineering and Technology (ADCET ...">
            <a:extLst>
              <a:ext uri="{FF2B5EF4-FFF2-40B4-BE49-F238E27FC236}">
                <a16:creationId xmlns:a16="http://schemas.microsoft.com/office/drawing/2014/main" id="{861E6D6B-64F6-FD69-8B5D-758E23F87C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36696" y="4771306"/>
            <a:ext cx="1956103" cy="19780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FC8895A-4D26-65DE-EF98-14F1809E9942}"/>
              </a:ext>
            </a:extLst>
          </p:cNvPr>
          <p:cNvSpPr txBox="1"/>
          <p:nvPr/>
        </p:nvSpPr>
        <p:spPr>
          <a:xfrm>
            <a:off x="856175" y="4875528"/>
            <a:ext cx="4412974" cy="1323439"/>
          </a:xfrm>
          <a:prstGeom prst="rect">
            <a:avLst/>
          </a:prstGeom>
          <a:noFill/>
        </p:spPr>
        <p:txBody>
          <a:bodyPr wrap="square" rtlCol="0">
            <a:spAutoFit/>
          </a:bodyPr>
          <a:lstStyle/>
          <a:p>
            <a:r>
              <a:rPr lang="en-US" sz="2000" b="1" dirty="0"/>
              <a:t>Presented By:</a:t>
            </a:r>
          </a:p>
          <a:p>
            <a:r>
              <a:rPr lang="en-US" sz="2000" b="1" dirty="0"/>
              <a:t>    1.Prathamesh Jadhav (2026)</a:t>
            </a:r>
          </a:p>
          <a:p>
            <a:r>
              <a:rPr lang="en-US" sz="2000" b="1" dirty="0"/>
              <a:t>    2.Shivtej Sul  (2029)</a:t>
            </a:r>
          </a:p>
          <a:p>
            <a:r>
              <a:rPr lang="en-US" sz="2000" b="1" dirty="0"/>
              <a:t>    3.Samadhan Lade (2031)</a:t>
            </a:r>
          </a:p>
        </p:txBody>
      </p:sp>
      <p:sp>
        <p:nvSpPr>
          <p:cNvPr id="12" name="TextBox 11">
            <a:extLst>
              <a:ext uri="{FF2B5EF4-FFF2-40B4-BE49-F238E27FC236}">
                <a16:creationId xmlns:a16="http://schemas.microsoft.com/office/drawing/2014/main" id="{3F70DEC4-90EC-7FF2-CD99-0B9579FB7824}"/>
              </a:ext>
            </a:extLst>
          </p:cNvPr>
          <p:cNvSpPr txBox="1"/>
          <p:nvPr/>
        </p:nvSpPr>
        <p:spPr>
          <a:xfrm>
            <a:off x="6539118" y="5432783"/>
            <a:ext cx="3233531" cy="984885"/>
          </a:xfrm>
          <a:prstGeom prst="rect">
            <a:avLst/>
          </a:prstGeom>
          <a:noFill/>
        </p:spPr>
        <p:txBody>
          <a:bodyPr wrap="square" rtlCol="0">
            <a:spAutoFit/>
          </a:bodyPr>
          <a:lstStyle/>
          <a:p>
            <a:r>
              <a:rPr lang="en-US" sz="2000" b="1" dirty="0"/>
              <a:t>Guided By:</a:t>
            </a:r>
          </a:p>
          <a:p>
            <a:pPr algn="ctr"/>
            <a:r>
              <a:rPr lang="en-US" sz="2000" b="1" dirty="0"/>
              <a:t>  Ms.Tejswini S Danwadkar</a:t>
            </a:r>
          </a:p>
          <a:p>
            <a:endParaRPr lang="en-US" dirty="0"/>
          </a:p>
        </p:txBody>
      </p:sp>
    </p:spTree>
    <p:extLst>
      <p:ext uri="{BB962C8B-B14F-4D97-AF65-F5344CB8AC3E}">
        <p14:creationId xmlns:p14="http://schemas.microsoft.com/office/powerpoint/2010/main" val="3842869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BB0A0-BD76-64F3-50BF-C945B59E2D2C}"/>
              </a:ext>
            </a:extLst>
          </p:cNvPr>
          <p:cNvSpPr txBox="1"/>
          <p:nvPr/>
        </p:nvSpPr>
        <p:spPr>
          <a:xfrm>
            <a:off x="182880" y="309538"/>
            <a:ext cx="6435494" cy="741550"/>
          </a:xfrm>
          <a:prstGeom prst="rect">
            <a:avLst/>
          </a:prstGeom>
          <a:noFill/>
        </p:spPr>
        <p:txBody>
          <a:bodyPr wrap="square">
            <a:spAutoFit/>
          </a:bodyPr>
          <a:lstStyle/>
          <a:p>
            <a:pPr marL="0" indent="0">
              <a:lnSpc>
                <a:spcPts val="5468"/>
              </a:lnSpc>
              <a:buNone/>
            </a:pPr>
            <a:r>
              <a:rPr lang="en-US" sz="4000" b="1" dirty="0">
                <a:solidFill>
                  <a:srgbClr val="AE8625"/>
                </a:solidFill>
                <a:latin typeface="Times New Roman" panose="02020603050405020304" pitchFamily="18" charset="0"/>
                <a:ea typeface="Prata" pitchFamily="34" charset="-122"/>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8" name="Freeform: Shape 7">
            <a:extLst>
              <a:ext uri="{FF2B5EF4-FFF2-40B4-BE49-F238E27FC236}">
                <a16:creationId xmlns:a16="http://schemas.microsoft.com/office/drawing/2014/main" id="{EE1EB35C-47E3-5310-BEF1-9FA61E02E1ED}"/>
              </a:ext>
            </a:extLst>
          </p:cNvPr>
          <p:cNvSpPr/>
          <p:nvPr/>
        </p:nvSpPr>
        <p:spPr>
          <a:xfrm>
            <a:off x="5833292" y="834805"/>
            <a:ext cx="6435494" cy="3505200"/>
          </a:xfrm>
          <a:custGeom>
            <a:avLst/>
            <a:gdLst>
              <a:gd name="connsiteX0" fmla="*/ 1752600 w 6435494"/>
              <a:gd name="connsiteY0" fmla="*/ 0 h 3505200"/>
              <a:gd name="connsiteX1" fmla="*/ 6435494 w 6435494"/>
              <a:gd name="connsiteY1" fmla="*/ 0 h 3505200"/>
              <a:gd name="connsiteX2" fmla="*/ 6435494 w 6435494"/>
              <a:gd name="connsiteY2" fmla="*/ 3505200 h 3505200"/>
              <a:gd name="connsiteX3" fmla="*/ 1752600 w 6435494"/>
              <a:gd name="connsiteY3" fmla="*/ 3505200 h 3505200"/>
              <a:gd name="connsiteX4" fmla="*/ 0 w 6435494"/>
              <a:gd name="connsiteY4" fmla="*/ 1752600 h 3505200"/>
              <a:gd name="connsiteX5" fmla="*/ 1752600 w 6435494"/>
              <a:gd name="connsiteY5"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5494" h="3505200">
                <a:moveTo>
                  <a:pt x="1752600" y="0"/>
                </a:moveTo>
                <a:lnTo>
                  <a:pt x="6435494" y="0"/>
                </a:lnTo>
                <a:lnTo>
                  <a:pt x="6435494" y="3505200"/>
                </a:lnTo>
                <a:lnTo>
                  <a:pt x="1752600" y="3505200"/>
                </a:lnTo>
                <a:cubicBezTo>
                  <a:pt x="784666" y="3505200"/>
                  <a:pt x="0" y="2720534"/>
                  <a:pt x="0" y="1752600"/>
                </a:cubicBezTo>
                <a:cubicBezTo>
                  <a:pt x="0" y="784666"/>
                  <a:pt x="784666" y="0"/>
                  <a:pt x="1752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1" name="Picture 10" descr="A picture containing black, darkness&#10;&#10;Description automatically generated">
            <a:extLst>
              <a:ext uri="{FF2B5EF4-FFF2-40B4-BE49-F238E27FC236}">
                <a16:creationId xmlns:a16="http://schemas.microsoft.com/office/drawing/2014/main" id="{3AED1963-D1A3-1B0F-3634-00F433ED5B84}"/>
              </a:ext>
            </a:extLst>
          </p:cNvPr>
          <p:cNvPicPr>
            <a:picLocks noChangeAspect="1"/>
          </p:cNvPicPr>
          <p:nvPr/>
        </p:nvPicPr>
        <p:blipFill>
          <a:blip r:embed="rId2">
            <a:alphaModFix amt="38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rot="5400000" flipH="1">
            <a:off x="10454245" y="5120245"/>
            <a:ext cx="1828799" cy="1646710"/>
          </a:xfrm>
          <a:prstGeom prst="rect">
            <a:avLst/>
          </a:prstGeom>
        </p:spPr>
      </p:pic>
      <p:grpSp>
        <p:nvGrpSpPr>
          <p:cNvPr id="13" name="Group 12">
            <a:extLst>
              <a:ext uri="{FF2B5EF4-FFF2-40B4-BE49-F238E27FC236}">
                <a16:creationId xmlns:a16="http://schemas.microsoft.com/office/drawing/2014/main" id="{AB365E41-666C-2EED-BEEB-9CF4E8095E2C}"/>
              </a:ext>
            </a:extLst>
          </p:cNvPr>
          <p:cNvGrpSpPr/>
          <p:nvPr/>
        </p:nvGrpSpPr>
        <p:grpSpPr>
          <a:xfrm>
            <a:off x="8918916" y="887559"/>
            <a:ext cx="3577737" cy="4141641"/>
            <a:chOff x="6028019" y="1122526"/>
            <a:chExt cx="4529434" cy="4755823"/>
          </a:xfrm>
        </p:grpSpPr>
        <p:pic>
          <p:nvPicPr>
            <p:cNvPr id="1030" name="Picture 6" descr="SpeakwithanMD.com | Your Trusted Source for Virtual Consultations - Privacy  Policy - SpeakWithAnMD.com">
              <a:extLst>
                <a:ext uri="{FF2B5EF4-FFF2-40B4-BE49-F238E27FC236}">
                  <a16:creationId xmlns:a16="http://schemas.microsoft.com/office/drawing/2014/main" id="{4245BBBA-6719-CDBC-B82B-CC527EA9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019" y="1122526"/>
              <a:ext cx="3144127" cy="47558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peakwithanMD.com | Your Trusted Source for Virtual Consultations - Privacy  Policy - SpeakWithAnMD.com">
              <a:extLst>
                <a:ext uri="{FF2B5EF4-FFF2-40B4-BE49-F238E27FC236}">
                  <a16:creationId xmlns:a16="http://schemas.microsoft.com/office/drawing/2014/main" id="{03AE9FF4-90A8-9B46-A4BE-B222FA187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217" y="2707064"/>
              <a:ext cx="1912236" cy="289245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43E91566-5AFB-75AF-B577-476497F2F663}"/>
              </a:ext>
            </a:extLst>
          </p:cNvPr>
          <p:cNvSpPr txBox="1"/>
          <p:nvPr/>
        </p:nvSpPr>
        <p:spPr>
          <a:xfrm>
            <a:off x="407962" y="1350498"/>
            <a:ext cx="9043091" cy="4678204"/>
          </a:xfrm>
          <a:prstGeom prst="rect">
            <a:avLst/>
          </a:prstGeom>
          <a:noFill/>
        </p:spPr>
        <p:txBody>
          <a:bodyPr wrap="square" rtlCol="0">
            <a:spAutoFit/>
          </a:bodyPr>
          <a:lstStyle/>
          <a:p>
            <a:pPr marL="457200" indent="-457200">
              <a:buFont typeface="Wingdings" panose="05000000000000000000" pitchFamily="2" charset="2"/>
              <a:buChar char="ü"/>
            </a:pPr>
            <a:r>
              <a:rPr lang="en-US" sz="2800" b="1" i="0" dirty="0">
                <a:solidFill>
                  <a:srgbClr val="002060"/>
                </a:solidFill>
                <a:effectLst/>
                <a:latin typeface="Söhne"/>
              </a:rPr>
              <a:t>Conclusion:</a:t>
            </a:r>
          </a:p>
          <a:p>
            <a:r>
              <a:rPr lang="en-GB" sz="2800" i="0" dirty="0">
                <a:effectLst/>
                <a:latin typeface="Times New Roman" panose="02020603050405020304" pitchFamily="18" charset="0"/>
                <a:cs typeface="Times New Roman" panose="02020603050405020304" pitchFamily="18" charset="0"/>
              </a:rPr>
              <a:t>Healthcare chatbots powered by AI provide effective, tailored service, but they also have issues with data protection and regulatory compliance. Subsequent developments may guarantee ethical adherence, boost decision support, personalize better, integrate with wearables, and carry out long-term research for more accurate assessment.</a:t>
            </a:r>
          </a:p>
          <a:p>
            <a:endParaRPr lang="en-GB" sz="2800" dirty="0">
              <a:latin typeface="Times New Roman" panose="02020603050405020304" pitchFamily="18" charset="0"/>
              <a:cs typeface="Times New Roman" panose="02020603050405020304" pitchFamily="18" charset="0"/>
            </a:endParaRPr>
          </a:p>
          <a:p>
            <a:endParaRPr lang="en-GB" sz="2800" i="0" dirty="0">
              <a:effectLst/>
              <a:latin typeface="Times New Roman" panose="02020603050405020304" pitchFamily="18" charset="0"/>
              <a:cs typeface="Times New Roman" panose="02020603050405020304" pitchFamily="18" charset="0"/>
            </a:endParaRPr>
          </a:p>
          <a:p>
            <a:endParaRPr lang="en-US" sz="2800" i="0" dirty="0">
              <a:solidFill>
                <a:srgbClr val="002060"/>
              </a:solidFill>
              <a:effectLst/>
              <a:latin typeface="Times New Roman" panose="02020603050405020304" pitchFamily="18" charset="0"/>
              <a:cs typeface="Times New Roman" panose="02020603050405020304" pitchFamily="18" charset="0"/>
            </a:endParaRPr>
          </a:p>
          <a:p>
            <a:r>
              <a:rPr lang="en-US" b="1" i="0" dirty="0">
                <a:solidFill>
                  <a:srgbClr val="ECECEC"/>
                </a:solidFill>
                <a:effectLst/>
                <a:latin typeface="Söhne"/>
              </a:rPr>
              <a:t>:</a:t>
            </a:r>
            <a:endParaRPr lang="en-US" dirty="0"/>
          </a:p>
        </p:txBody>
      </p:sp>
    </p:spTree>
    <p:extLst>
      <p:ext uri="{BB962C8B-B14F-4D97-AF65-F5344CB8AC3E}">
        <p14:creationId xmlns:p14="http://schemas.microsoft.com/office/powerpoint/2010/main" val="1075484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A4A416C-A029-DFAE-8BB4-E04CAEA9367E}"/>
              </a:ext>
            </a:extLst>
          </p:cNvPr>
          <p:cNvSpPr/>
          <p:nvPr/>
        </p:nvSpPr>
        <p:spPr>
          <a:xfrm flipH="1">
            <a:off x="7353300" y="0"/>
            <a:ext cx="4838700" cy="6858000"/>
          </a:xfrm>
          <a:custGeom>
            <a:avLst/>
            <a:gdLst>
              <a:gd name="connsiteX0" fmla="*/ 0 w 4838700"/>
              <a:gd name="connsiteY0" fmla="*/ 0 h 6858000"/>
              <a:gd name="connsiteX1" fmla="*/ 4838700 w 4838700"/>
              <a:gd name="connsiteY1" fmla="*/ 0 h 6858000"/>
              <a:gd name="connsiteX2" fmla="*/ 3124200 w 4838700"/>
              <a:gd name="connsiteY2" fmla="*/ 6858000 h 6858000"/>
              <a:gd name="connsiteX3" fmla="*/ 0 w 4838700"/>
              <a:gd name="connsiteY3" fmla="*/ 6858000 h 6858000"/>
              <a:gd name="connsiteX4" fmla="*/ 0 w 4838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6858000">
                <a:moveTo>
                  <a:pt x="0" y="0"/>
                </a:moveTo>
                <a:lnTo>
                  <a:pt x="4838700" y="0"/>
                </a:lnTo>
                <a:lnTo>
                  <a:pt x="3124200"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4" name="Picture 13" descr="A person wearing a vr headset&#10;&#10;Description automatically generated with medium confidence">
            <a:extLst>
              <a:ext uri="{FF2B5EF4-FFF2-40B4-BE49-F238E27FC236}">
                <a16:creationId xmlns:a16="http://schemas.microsoft.com/office/drawing/2014/main" id="{517C4FA8-160B-D10D-6B51-48C42BA95460}"/>
              </a:ext>
            </a:extLst>
          </p:cNvPr>
          <p:cNvPicPr>
            <a:picLocks noChangeAspect="1"/>
          </p:cNvPicPr>
          <p:nvPr/>
        </p:nvPicPr>
        <p:blipFill>
          <a:blip r:embed="rId2">
            <a:extLst>
              <a:ext uri="{28A0092B-C50C-407E-A947-70E740481C1C}">
                <a14:useLocalDpi xmlns:a14="http://schemas.microsoft.com/office/drawing/2010/main" val="0"/>
              </a:ext>
            </a:extLst>
          </a:blip>
          <a:srcRect l="18705" t="1428" r="25891" b="105"/>
          <a:stretch>
            <a:fillRect/>
          </a:stretch>
        </p:blipFill>
        <p:spPr>
          <a:xfrm>
            <a:off x="5842231" y="1265250"/>
            <a:ext cx="4327500" cy="4327500"/>
          </a:xfrm>
          <a:custGeom>
            <a:avLst/>
            <a:gdLst>
              <a:gd name="connsiteX0" fmla="*/ 2163750 w 4327500"/>
              <a:gd name="connsiteY0" fmla="*/ 0 h 4327500"/>
              <a:gd name="connsiteX1" fmla="*/ 4327500 w 4327500"/>
              <a:gd name="connsiteY1" fmla="*/ 2163750 h 4327500"/>
              <a:gd name="connsiteX2" fmla="*/ 2163750 w 4327500"/>
              <a:gd name="connsiteY2" fmla="*/ 4327500 h 4327500"/>
              <a:gd name="connsiteX3" fmla="*/ 0 w 4327500"/>
              <a:gd name="connsiteY3" fmla="*/ 2163750 h 4327500"/>
              <a:gd name="connsiteX4" fmla="*/ 2163750 w 4327500"/>
              <a:gd name="connsiteY4" fmla="*/ 0 h 432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7500" h="4327500">
                <a:moveTo>
                  <a:pt x="2163750" y="0"/>
                </a:moveTo>
                <a:cubicBezTo>
                  <a:pt x="3358756" y="0"/>
                  <a:pt x="4327500" y="968744"/>
                  <a:pt x="4327500" y="2163750"/>
                </a:cubicBezTo>
                <a:cubicBezTo>
                  <a:pt x="4327500" y="3358756"/>
                  <a:pt x="3358756" y="4327500"/>
                  <a:pt x="2163750" y="4327500"/>
                </a:cubicBezTo>
                <a:cubicBezTo>
                  <a:pt x="968744" y="4327500"/>
                  <a:pt x="0" y="3358756"/>
                  <a:pt x="0" y="2163750"/>
                </a:cubicBezTo>
                <a:cubicBezTo>
                  <a:pt x="0" y="968744"/>
                  <a:pt x="968744" y="0"/>
                  <a:pt x="2163750" y="0"/>
                </a:cubicBezTo>
                <a:close/>
              </a:path>
            </a:pathLst>
          </a:custGeom>
        </p:spPr>
      </p:pic>
      <p:sp>
        <p:nvSpPr>
          <p:cNvPr id="3" name="TextBox 2">
            <a:extLst>
              <a:ext uri="{FF2B5EF4-FFF2-40B4-BE49-F238E27FC236}">
                <a16:creationId xmlns:a16="http://schemas.microsoft.com/office/drawing/2014/main" id="{FBEED827-B3E5-FDA2-324C-6DA55EAE1A19}"/>
              </a:ext>
            </a:extLst>
          </p:cNvPr>
          <p:cNvSpPr txBox="1"/>
          <p:nvPr/>
        </p:nvSpPr>
        <p:spPr>
          <a:xfrm>
            <a:off x="202806" y="427210"/>
            <a:ext cx="4838700" cy="707886"/>
          </a:xfrm>
          <a:prstGeom prst="rect">
            <a:avLst/>
          </a:prstGeom>
          <a:noFill/>
        </p:spPr>
        <p:txBody>
          <a:bodyPr wrap="square">
            <a:spAutoFit/>
          </a:bodyPr>
          <a:lstStyle/>
          <a:p>
            <a:r>
              <a:rPr lang="en-IN" sz="4000" b="1" i="0" dirty="0">
                <a:solidFill>
                  <a:schemeClr val="accent1"/>
                </a:solidFill>
                <a:effectLst/>
                <a:latin typeface="Montserrat" panose="00000500000000000000" pitchFamily="2" charset="0"/>
              </a:rPr>
              <a:t>Future Scope</a:t>
            </a:r>
            <a:endParaRPr lang="en-IN" sz="4000" b="1" dirty="0">
              <a:solidFill>
                <a:schemeClr val="accent1"/>
              </a:solidFill>
              <a:latin typeface="Montserrat" panose="00000500000000000000" pitchFamily="2" charset="0"/>
            </a:endParaRPr>
          </a:p>
        </p:txBody>
      </p:sp>
      <p:pic>
        <p:nvPicPr>
          <p:cNvPr id="6" name="Picture 5" descr="A picture containing black, darkness&#10;&#10;Description automatically generated">
            <a:extLst>
              <a:ext uri="{FF2B5EF4-FFF2-40B4-BE49-F238E27FC236}">
                <a16:creationId xmlns:a16="http://schemas.microsoft.com/office/drawing/2014/main" id="{AF84F144-0AE7-18D1-C4B7-7ECC74340622}"/>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rot="5400000" flipH="1">
            <a:off x="9851634" y="4517634"/>
            <a:ext cx="2462981" cy="2217749"/>
          </a:xfrm>
          <a:prstGeom prst="rect">
            <a:avLst/>
          </a:prstGeom>
        </p:spPr>
      </p:pic>
      <p:pic>
        <p:nvPicPr>
          <p:cNvPr id="7" name="Picture 6" descr="A picture containing black, darkness&#10;&#10;Description automatically generated">
            <a:extLst>
              <a:ext uri="{FF2B5EF4-FFF2-40B4-BE49-F238E27FC236}">
                <a16:creationId xmlns:a16="http://schemas.microsoft.com/office/drawing/2014/main" id="{9C8DD008-8A1B-E0CB-7DE1-665B246740F9}"/>
              </a:ext>
            </a:extLst>
          </p:cNvPr>
          <p:cNvPicPr>
            <a:picLocks noChangeAspect="1"/>
          </p:cNvPicPr>
          <p:nvPr/>
        </p:nvPicPr>
        <p:blipFill>
          <a:blip r:embed="rId5">
            <a:alphaModFix amt="38000"/>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a:xfrm>
            <a:off x="1" y="1"/>
            <a:ext cx="1828799" cy="1646710"/>
          </a:xfrm>
          <a:prstGeom prst="rect">
            <a:avLst/>
          </a:prstGeom>
        </p:spPr>
      </p:pic>
      <p:sp>
        <p:nvSpPr>
          <p:cNvPr id="8" name="TextBox 7">
            <a:extLst>
              <a:ext uri="{FF2B5EF4-FFF2-40B4-BE49-F238E27FC236}">
                <a16:creationId xmlns:a16="http://schemas.microsoft.com/office/drawing/2014/main" id="{DAC9909D-B213-E184-075A-5BFF619279F1}"/>
              </a:ext>
            </a:extLst>
          </p:cNvPr>
          <p:cNvSpPr txBox="1"/>
          <p:nvPr/>
        </p:nvSpPr>
        <p:spPr>
          <a:xfrm>
            <a:off x="623117" y="1671686"/>
            <a:ext cx="5219113" cy="4401205"/>
          </a:xfrm>
          <a:prstGeom prst="rect">
            <a:avLst/>
          </a:prstGeom>
          <a:noFill/>
        </p:spPr>
        <p:txBody>
          <a:bodyPr wrap="square" rtlCol="0">
            <a:spAutoFit/>
          </a:bodyPr>
          <a:lstStyle/>
          <a:p>
            <a:r>
              <a:rPr lang="en-US" sz="3200" b="1" dirty="0"/>
              <a:t>Future Scope:</a:t>
            </a:r>
          </a:p>
          <a:p>
            <a:endParaRPr lang="en-US" sz="3200" b="1" dirty="0"/>
          </a:p>
          <a:p>
            <a:pPr marL="342900" indent="-342900">
              <a:buFont typeface="Wingdings" panose="05000000000000000000" pitchFamily="2" charset="2"/>
              <a:buChar char="q"/>
            </a:pPr>
            <a:r>
              <a:rPr lang="en-US" sz="2400" b="1" dirty="0"/>
              <a:t>Context Awareness and Personalization</a:t>
            </a:r>
          </a:p>
          <a:p>
            <a:pPr marL="342900" indent="-342900">
              <a:buFont typeface="Wingdings" panose="05000000000000000000" pitchFamily="2" charset="2"/>
              <a:buChar char="q"/>
            </a:pPr>
            <a:r>
              <a:rPr lang="en-GB" sz="2400" b="1" dirty="0"/>
              <a:t>Integration with Internet of Things and Wearables</a:t>
            </a:r>
            <a:endParaRPr lang="en-US" sz="2400" b="1" dirty="0"/>
          </a:p>
          <a:p>
            <a:pPr marL="342900" indent="-342900">
              <a:buFont typeface="Wingdings" panose="05000000000000000000" pitchFamily="2" charset="2"/>
              <a:buChar char="q"/>
            </a:pPr>
            <a:r>
              <a:rPr lang="en-US" sz="2400" b="1" dirty="0"/>
              <a:t>Better Clinical Guidance Assistance</a:t>
            </a:r>
          </a:p>
          <a:p>
            <a:pPr marL="342900" indent="-342900">
              <a:buFont typeface="Wingdings" panose="05000000000000000000" pitchFamily="2" charset="2"/>
              <a:buChar char="q"/>
            </a:pPr>
            <a:r>
              <a:rPr lang="en-US" sz="2400" b="1" dirty="0"/>
              <a:t>Regulatory and Ethical Considerations</a:t>
            </a:r>
          </a:p>
          <a:p>
            <a:pPr marL="342900" indent="-342900">
              <a:buFont typeface="Wingdings" panose="05000000000000000000" pitchFamily="2" charset="2"/>
              <a:buChar char="q"/>
            </a:pPr>
            <a:r>
              <a:rPr lang="en-US" sz="2400" b="1" dirty="0"/>
              <a:t>Longitudinal Research and Assessment</a:t>
            </a:r>
          </a:p>
        </p:txBody>
      </p:sp>
    </p:spTree>
    <p:extLst>
      <p:ext uri="{BB962C8B-B14F-4D97-AF65-F5344CB8AC3E}">
        <p14:creationId xmlns:p14="http://schemas.microsoft.com/office/powerpoint/2010/main" val="2650122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TextBox 482">
            <a:extLst>
              <a:ext uri="{FF2B5EF4-FFF2-40B4-BE49-F238E27FC236}">
                <a16:creationId xmlns:a16="http://schemas.microsoft.com/office/drawing/2014/main" id="{645F2979-3EF9-F438-CA12-7E85A910AD3C}"/>
              </a:ext>
            </a:extLst>
          </p:cNvPr>
          <p:cNvSpPr txBox="1"/>
          <p:nvPr/>
        </p:nvSpPr>
        <p:spPr>
          <a:xfrm>
            <a:off x="450165" y="242129"/>
            <a:ext cx="11052517" cy="707886"/>
          </a:xfrm>
          <a:prstGeom prst="rect">
            <a:avLst/>
          </a:prstGeom>
          <a:noFill/>
        </p:spPr>
        <p:txBody>
          <a:bodyPr wrap="square" rtlCol="0">
            <a:spAutoFit/>
          </a:bodyPr>
          <a:lstStyle/>
          <a:p>
            <a:pPr algn="ctr" defTabSz="914446">
              <a:spcBef>
                <a:spcPct val="0"/>
              </a:spcBef>
              <a:spcAft>
                <a:spcPct val="0"/>
              </a:spcAft>
              <a:defRPr/>
            </a:pPr>
            <a:r>
              <a:rPr lang="en-US" sz="4000" b="1" dirty="0">
                <a:solidFill>
                  <a:schemeClr val="accent1"/>
                </a:solidFill>
                <a:latin typeface="Montserrat" panose="00000500000000000000" pitchFamily="2" charset="0"/>
                <a:ea typeface="Cambria" panose="02040503050406030204" pitchFamily="18" charset="0"/>
              </a:rPr>
              <a:t>References</a:t>
            </a:r>
          </a:p>
        </p:txBody>
      </p:sp>
      <p:sp>
        <p:nvSpPr>
          <p:cNvPr id="2" name="TextBox 1">
            <a:extLst>
              <a:ext uri="{FF2B5EF4-FFF2-40B4-BE49-F238E27FC236}">
                <a16:creationId xmlns:a16="http://schemas.microsoft.com/office/drawing/2014/main" id="{078D9ABD-0A26-F553-40C3-111246755EAF}"/>
              </a:ext>
            </a:extLst>
          </p:cNvPr>
          <p:cNvSpPr txBox="1"/>
          <p:nvPr/>
        </p:nvSpPr>
        <p:spPr>
          <a:xfrm>
            <a:off x="773723" y="1519311"/>
            <a:ext cx="10128739" cy="3046988"/>
          </a:xfrm>
          <a:prstGeom prst="rect">
            <a:avLst/>
          </a:prstGeom>
          <a:noFill/>
        </p:spPr>
        <p:txBody>
          <a:bodyPr wrap="square" rtlCol="0">
            <a:spAutoFit/>
          </a:bodyPr>
          <a:lstStyle/>
          <a:p>
            <a:r>
              <a:rPr lang="en-US" sz="2400" b="1" dirty="0"/>
              <a:t>YOUTUBE CHANNEL:</a:t>
            </a:r>
          </a:p>
          <a:p>
            <a:r>
              <a:rPr lang="en-US" sz="2400" b="1" dirty="0">
                <a:hlinkClick r:id="rId2"/>
              </a:rPr>
              <a:t>https://www.youtube.com/live/Fe5B90R8DTg?si=yu29ohif9M5EeKH7</a:t>
            </a:r>
            <a:endParaRPr lang="en-US" sz="2400" b="1" dirty="0"/>
          </a:p>
          <a:p>
            <a:r>
              <a:rPr lang="en-US" sz="2400" b="1" dirty="0">
                <a:hlinkClick r:id="rId3"/>
              </a:rPr>
              <a:t>https://www.youtube.com/live/7MN888ViS3I?si=0Ec6BLvO8YZw2Wj2</a:t>
            </a:r>
            <a:endParaRPr lang="en-US" sz="2400" b="1" dirty="0"/>
          </a:p>
          <a:p>
            <a:endParaRPr lang="en-US" sz="2400" b="1" dirty="0"/>
          </a:p>
          <a:p>
            <a:r>
              <a:rPr lang="en-US" sz="2400" b="1" dirty="0"/>
              <a:t>ARTICLES:</a:t>
            </a:r>
          </a:p>
          <a:p>
            <a:r>
              <a:rPr lang="en-US" sz="2400" b="1" dirty="0">
                <a:hlinkClick r:id="rId4"/>
              </a:rPr>
              <a:t>https://www.ncbi.nlm.nih.gov/pmc/articles/PMC10367431/</a:t>
            </a:r>
            <a:endParaRPr lang="en-US" sz="2400" b="1" dirty="0"/>
          </a:p>
          <a:p>
            <a:r>
              <a:rPr lang="en-US" sz="2400" b="1" dirty="0">
                <a:hlinkClick r:id="rId5"/>
              </a:rPr>
              <a:t>https://ieeexplore.ieee.org/document/9197833</a:t>
            </a:r>
            <a:endParaRPr lang="en-US" sz="2400" b="1" dirty="0"/>
          </a:p>
          <a:p>
            <a:endParaRPr lang="en-US" sz="2400" b="1" dirty="0"/>
          </a:p>
        </p:txBody>
      </p:sp>
    </p:spTree>
    <p:extLst>
      <p:ext uri="{BB962C8B-B14F-4D97-AF65-F5344CB8AC3E}">
        <p14:creationId xmlns:p14="http://schemas.microsoft.com/office/powerpoint/2010/main" val="358280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8CA3DD6-57FA-BFA5-FB9E-D3A5983D8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964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Picture 9" descr="A person in a white coat holding a stethoscope&#10;&#10;Description automatically generated">
            <a:extLst>
              <a:ext uri="{FF2B5EF4-FFF2-40B4-BE49-F238E27FC236}">
                <a16:creationId xmlns:a16="http://schemas.microsoft.com/office/drawing/2014/main" id="{EE6EB4EC-85DD-0239-E4EF-1233BDEB387D}"/>
              </a:ext>
            </a:extLst>
          </p:cNvPr>
          <p:cNvPicPr>
            <a:picLocks noChangeAspect="1"/>
          </p:cNvPicPr>
          <p:nvPr/>
        </p:nvPicPr>
        <p:blipFill rotWithShape="1">
          <a:blip r:embed="rId2">
            <a:duotone>
              <a:schemeClr val="accent1">
                <a:shade val="45000"/>
                <a:satMod val="135000"/>
              </a:schemeClr>
              <a:prstClr val="white"/>
            </a:duotone>
            <a:alphaModFix amt="13000"/>
            <a:extLst>
              <a:ext uri="{28A0092B-C50C-407E-A947-70E740481C1C}">
                <a14:useLocalDpi xmlns:a14="http://schemas.microsoft.com/office/drawing/2010/main" val="0"/>
              </a:ext>
            </a:extLst>
          </a:blip>
          <a:srcRect l="932" t="9080" r="934" b="26926"/>
          <a:stretch/>
        </p:blipFill>
        <p:spPr>
          <a:xfrm>
            <a:off x="113794" y="0"/>
            <a:ext cx="11964412" cy="5397910"/>
          </a:xfrm>
          <a:custGeom>
            <a:avLst/>
            <a:gdLst>
              <a:gd name="connsiteX0" fmla="*/ 0 w 11964412"/>
              <a:gd name="connsiteY0" fmla="*/ 0 h 4170136"/>
              <a:gd name="connsiteX1" fmla="*/ 11964412 w 11964412"/>
              <a:gd name="connsiteY1" fmla="*/ 0 h 4170136"/>
              <a:gd name="connsiteX2" fmla="*/ 5982206 w 11964412"/>
              <a:gd name="connsiteY2" fmla="*/ 4170136 h 4170136"/>
              <a:gd name="connsiteX3" fmla="*/ 0 w 11964412"/>
              <a:gd name="connsiteY3" fmla="*/ 0 h 4170136"/>
            </a:gdLst>
            <a:ahLst/>
            <a:cxnLst>
              <a:cxn ang="0">
                <a:pos x="connsiteX0" y="connsiteY0"/>
              </a:cxn>
              <a:cxn ang="0">
                <a:pos x="connsiteX1" y="connsiteY1"/>
              </a:cxn>
              <a:cxn ang="0">
                <a:pos x="connsiteX2" y="connsiteY2"/>
              </a:cxn>
              <a:cxn ang="0">
                <a:pos x="connsiteX3" y="connsiteY3"/>
              </a:cxn>
            </a:cxnLst>
            <a:rect l="l" t="t" r="r" b="b"/>
            <a:pathLst>
              <a:path w="11964412" h="4170136">
                <a:moveTo>
                  <a:pt x="0" y="0"/>
                </a:moveTo>
                <a:lnTo>
                  <a:pt x="11964412" y="0"/>
                </a:lnTo>
                <a:cubicBezTo>
                  <a:pt x="11964412" y="2303103"/>
                  <a:pt x="9286087" y="4170136"/>
                  <a:pt x="5982206" y="4170136"/>
                </a:cubicBezTo>
                <a:cubicBezTo>
                  <a:pt x="2678325" y="4170136"/>
                  <a:pt x="0" y="2303103"/>
                  <a:pt x="0" y="0"/>
                </a:cubicBezTo>
                <a:close/>
              </a:path>
            </a:pathLst>
          </a:custGeom>
        </p:spPr>
      </p:pic>
      <p:pic>
        <p:nvPicPr>
          <p:cNvPr id="12" name="Picture 11" descr="A picture containing black, darkness&#10;&#10;Description automatically generated">
            <a:extLst>
              <a:ext uri="{FF2B5EF4-FFF2-40B4-BE49-F238E27FC236}">
                <a16:creationId xmlns:a16="http://schemas.microsoft.com/office/drawing/2014/main" id="{A5D0DF67-F245-9535-A54E-07A2D0A4A7D2}"/>
              </a:ext>
            </a:extLst>
          </p:cNvPr>
          <p:cNvPicPr>
            <a:picLocks noChangeAspect="1"/>
          </p:cNvPicPr>
          <p:nvPr/>
        </p:nvPicPr>
        <p:blipFill>
          <a:blip r:embed="rId3">
            <a:alphaModFix amt="38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 y="0"/>
            <a:ext cx="2802194" cy="2523187"/>
          </a:xfrm>
          <a:prstGeom prst="rect">
            <a:avLst/>
          </a:prstGeom>
        </p:spPr>
      </p:pic>
      <p:pic>
        <p:nvPicPr>
          <p:cNvPr id="13" name="Picture 12" descr="A picture containing black, darkness&#10;&#10;Description automatically generated">
            <a:extLst>
              <a:ext uri="{FF2B5EF4-FFF2-40B4-BE49-F238E27FC236}">
                <a16:creationId xmlns:a16="http://schemas.microsoft.com/office/drawing/2014/main" id="{BA3EC9A9-1E00-599A-F233-751969CA8BCB}"/>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rot="5400000" flipH="1">
            <a:off x="9851634" y="4517634"/>
            <a:ext cx="2462981" cy="2217749"/>
          </a:xfrm>
          <a:prstGeom prst="rect">
            <a:avLst/>
          </a:prstGeom>
        </p:spPr>
      </p:pic>
      <p:sp>
        <p:nvSpPr>
          <p:cNvPr id="16" name="TextBox 15">
            <a:extLst>
              <a:ext uri="{FF2B5EF4-FFF2-40B4-BE49-F238E27FC236}">
                <a16:creationId xmlns:a16="http://schemas.microsoft.com/office/drawing/2014/main" id="{7877B37D-ECDE-5457-63EA-F2E918704DFC}"/>
              </a:ext>
            </a:extLst>
          </p:cNvPr>
          <p:cNvSpPr txBox="1"/>
          <p:nvPr/>
        </p:nvSpPr>
        <p:spPr>
          <a:xfrm>
            <a:off x="2058629" y="2151728"/>
            <a:ext cx="8074742" cy="2554545"/>
          </a:xfrm>
          <a:prstGeom prst="rect">
            <a:avLst/>
          </a:prstGeom>
          <a:noFill/>
        </p:spPr>
        <p:txBody>
          <a:bodyPr wrap="square">
            <a:spAutoFit/>
          </a:bodyPr>
          <a:lstStyle/>
          <a:p>
            <a:pPr algn="ctr"/>
            <a:r>
              <a:rPr lang="en-IN" sz="8000" b="1" dirty="0">
                <a:solidFill>
                  <a:schemeClr val="bg1"/>
                </a:solidFill>
                <a:latin typeface="Montserrat" panose="00000500000000000000" pitchFamily="2" charset="0"/>
              </a:rPr>
              <a:t>AI Chatbot</a:t>
            </a:r>
          </a:p>
          <a:p>
            <a:pPr algn="ctr"/>
            <a:r>
              <a:rPr lang="en-IN" sz="8000" b="1" dirty="0">
                <a:solidFill>
                  <a:schemeClr val="bg1"/>
                </a:solidFill>
                <a:latin typeface="Montserrat" panose="00000500000000000000" pitchFamily="2" charset="0"/>
              </a:rPr>
              <a:t>In Healthcare</a:t>
            </a:r>
          </a:p>
        </p:txBody>
      </p:sp>
    </p:spTree>
    <p:extLst>
      <p:ext uri="{BB962C8B-B14F-4D97-AF65-F5344CB8AC3E}">
        <p14:creationId xmlns:p14="http://schemas.microsoft.com/office/powerpoint/2010/main" val="104763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0B42BDB3-2D45-7371-BEDA-B523AED28637}"/>
              </a:ext>
            </a:extLst>
          </p:cNvPr>
          <p:cNvSpPr/>
          <p:nvPr/>
        </p:nvSpPr>
        <p:spPr>
          <a:xfrm>
            <a:off x="0" y="0"/>
            <a:ext cx="4838700" cy="6858000"/>
          </a:xfrm>
          <a:custGeom>
            <a:avLst/>
            <a:gdLst>
              <a:gd name="connsiteX0" fmla="*/ 0 w 4838700"/>
              <a:gd name="connsiteY0" fmla="*/ 0 h 6858000"/>
              <a:gd name="connsiteX1" fmla="*/ 4838700 w 4838700"/>
              <a:gd name="connsiteY1" fmla="*/ 0 h 6858000"/>
              <a:gd name="connsiteX2" fmla="*/ 3124200 w 4838700"/>
              <a:gd name="connsiteY2" fmla="*/ 6858000 h 6858000"/>
              <a:gd name="connsiteX3" fmla="*/ 0 w 4838700"/>
              <a:gd name="connsiteY3" fmla="*/ 6858000 h 6858000"/>
              <a:gd name="connsiteX4" fmla="*/ 0 w 48387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6858000">
                <a:moveTo>
                  <a:pt x="0" y="0"/>
                </a:moveTo>
                <a:lnTo>
                  <a:pt x="4838700" y="0"/>
                </a:lnTo>
                <a:lnTo>
                  <a:pt x="3124200"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6" name="Picture 15" descr="A picture containing person, clothing, medical equipment, medical&#10;&#10;Description automatically generated">
            <a:extLst>
              <a:ext uri="{FF2B5EF4-FFF2-40B4-BE49-F238E27FC236}">
                <a16:creationId xmlns:a16="http://schemas.microsoft.com/office/drawing/2014/main" id="{42D721CD-0F40-B0EE-8CF9-6B1BE96AF204}"/>
              </a:ext>
            </a:extLst>
          </p:cNvPr>
          <p:cNvPicPr>
            <a:picLocks noChangeAspect="1"/>
          </p:cNvPicPr>
          <p:nvPr/>
        </p:nvPicPr>
        <p:blipFill>
          <a:blip r:embed="rId2">
            <a:extLst>
              <a:ext uri="{28A0092B-C50C-407E-A947-70E740481C1C}">
                <a14:useLocalDpi xmlns:a14="http://schemas.microsoft.com/office/drawing/2010/main" val="0"/>
              </a:ext>
            </a:extLst>
          </a:blip>
          <a:srcRect l="16263" t="1490" r="19057" b="1490"/>
          <a:stretch>
            <a:fillRect/>
          </a:stretch>
        </p:blipFill>
        <p:spPr>
          <a:xfrm>
            <a:off x="-1" y="48950"/>
            <a:ext cx="3511827" cy="3595398"/>
          </a:xfrm>
          <a:custGeom>
            <a:avLst/>
            <a:gdLst>
              <a:gd name="connsiteX0" fmla="*/ 2133600 w 4267200"/>
              <a:gd name="connsiteY0" fmla="*/ 0 h 4267200"/>
              <a:gd name="connsiteX1" fmla="*/ 4267200 w 4267200"/>
              <a:gd name="connsiteY1" fmla="*/ 2133600 h 4267200"/>
              <a:gd name="connsiteX2" fmla="*/ 2133600 w 4267200"/>
              <a:gd name="connsiteY2" fmla="*/ 4267200 h 4267200"/>
              <a:gd name="connsiteX3" fmla="*/ 0 w 4267200"/>
              <a:gd name="connsiteY3" fmla="*/ 2133600 h 4267200"/>
              <a:gd name="connsiteX4" fmla="*/ 2133600 w 4267200"/>
              <a:gd name="connsiteY4" fmla="*/ 0 h 4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0" h="4267200">
                <a:moveTo>
                  <a:pt x="2133600" y="0"/>
                </a:moveTo>
                <a:cubicBezTo>
                  <a:pt x="3311955" y="0"/>
                  <a:pt x="4267200" y="955245"/>
                  <a:pt x="4267200" y="2133600"/>
                </a:cubicBezTo>
                <a:cubicBezTo>
                  <a:pt x="4267200" y="3311955"/>
                  <a:pt x="3311955" y="4267200"/>
                  <a:pt x="2133600" y="4267200"/>
                </a:cubicBezTo>
                <a:cubicBezTo>
                  <a:pt x="955245" y="4267200"/>
                  <a:pt x="0" y="3311955"/>
                  <a:pt x="0" y="2133600"/>
                </a:cubicBezTo>
                <a:cubicBezTo>
                  <a:pt x="0" y="955245"/>
                  <a:pt x="955245" y="0"/>
                  <a:pt x="2133600" y="0"/>
                </a:cubicBezTo>
                <a:close/>
              </a:path>
            </a:pathLst>
          </a:custGeom>
        </p:spPr>
      </p:pic>
      <p:sp>
        <p:nvSpPr>
          <p:cNvPr id="10" name="TextBox 9">
            <a:extLst>
              <a:ext uri="{FF2B5EF4-FFF2-40B4-BE49-F238E27FC236}">
                <a16:creationId xmlns:a16="http://schemas.microsoft.com/office/drawing/2014/main" id="{37262E7D-29F6-3EE5-7773-7459216D2FD0}"/>
              </a:ext>
            </a:extLst>
          </p:cNvPr>
          <p:cNvSpPr txBox="1"/>
          <p:nvPr/>
        </p:nvSpPr>
        <p:spPr>
          <a:xfrm>
            <a:off x="4746351" y="115470"/>
            <a:ext cx="3933825" cy="707886"/>
          </a:xfrm>
          <a:prstGeom prst="rect">
            <a:avLst/>
          </a:prstGeom>
          <a:noFill/>
        </p:spPr>
        <p:txBody>
          <a:bodyPr wrap="square">
            <a:spAutoFit/>
          </a:bodyPr>
          <a:lstStyle/>
          <a:p>
            <a:r>
              <a:rPr lang="en-IN" sz="4000" b="1" i="0" dirty="0">
                <a:solidFill>
                  <a:schemeClr val="accent1"/>
                </a:solidFill>
                <a:effectLst/>
                <a:latin typeface="Montserrat" panose="00000500000000000000" pitchFamily="2" charset="0"/>
              </a:rPr>
              <a:t>Introduction </a:t>
            </a:r>
            <a:endParaRPr lang="en-IN" sz="4000" b="1" dirty="0">
              <a:solidFill>
                <a:schemeClr val="accent1"/>
              </a:solidFill>
              <a:latin typeface="Montserrat" panose="00000500000000000000" pitchFamily="2" charset="0"/>
            </a:endParaRPr>
          </a:p>
        </p:txBody>
      </p:sp>
      <p:pic>
        <p:nvPicPr>
          <p:cNvPr id="12" name="Picture 11" descr="A picture containing black, darkness&#10;&#10;Description automatically generated">
            <a:extLst>
              <a:ext uri="{FF2B5EF4-FFF2-40B4-BE49-F238E27FC236}">
                <a16:creationId xmlns:a16="http://schemas.microsoft.com/office/drawing/2014/main" id="{D17CE0B7-210D-B97B-164A-C4D77B4EAE2D}"/>
              </a:ext>
            </a:extLst>
          </p:cNvPr>
          <p:cNvPicPr>
            <a:picLocks noChangeAspect="1"/>
          </p:cNvPicPr>
          <p:nvPr/>
        </p:nvPicPr>
        <p:blipFill>
          <a:blip r:embed="rId3">
            <a:alphaModFix amt="38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 y="1"/>
            <a:ext cx="1828799" cy="1646710"/>
          </a:xfrm>
          <a:prstGeom prst="rect">
            <a:avLst/>
          </a:prstGeom>
        </p:spPr>
      </p:pic>
      <p:sp>
        <p:nvSpPr>
          <p:cNvPr id="2" name="TextBox 1">
            <a:extLst>
              <a:ext uri="{FF2B5EF4-FFF2-40B4-BE49-F238E27FC236}">
                <a16:creationId xmlns:a16="http://schemas.microsoft.com/office/drawing/2014/main" id="{835048A4-10C3-71C0-E369-99137EFAB99C}"/>
              </a:ext>
            </a:extLst>
          </p:cNvPr>
          <p:cNvSpPr txBox="1"/>
          <p:nvPr/>
        </p:nvSpPr>
        <p:spPr>
          <a:xfrm>
            <a:off x="3644348" y="1228397"/>
            <a:ext cx="8044071" cy="4401205"/>
          </a:xfrm>
          <a:prstGeom prst="rect">
            <a:avLst/>
          </a:prstGeom>
          <a:noFill/>
        </p:spPr>
        <p:txBody>
          <a:bodyPr wrap="square" rtlCol="0">
            <a:spAutoFit/>
          </a:bodyPr>
          <a:lstStyle/>
          <a:p>
            <a:r>
              <a:rPr lang="en-GB" sz="2800" dirty="0"/>
              <a:t>The intersection of artificial intelligence and healthcare marks a significant turning point in the development of patient care. We are living in a revolutionary time, as chatbots driven by AI are changing the face of healthcare. These chatbots, which have sophisticated machine learning and natural language processing skills, have the potential to completely change how people interact with healthcare professionals, obtain information, and receive support</a:t>
            </a:r>
            <a:r>
              <a:rPr lang="en-GB" dirty="0"/>
              <a:t>.</a:t>
            </a:r>
            <a:endParaRPr lang="en-US" dirty="0"/>
          </a:p>
        </p:txBody>
      </p:sp>
    </p:spTree>
    <p:extLst>
      <p:ext uri="{BB962C8B-B14F-4D97-AF65-F5344CB8AC3E}">
        <p14:creationId xmlns:p14="http://schemas.microsoft.com/office/powerpoint/2010/main" val="392979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28FC8E-433E-5EEF-920C-81291230AC9A}"/>
              </a:ext>
            </a:extLst>
          </p:cNvPr>
          <p:cNvSpPr/>
          <p:nvPr/>
        </p:nvSpPr>
        <p:spPr>
          <a:xfrm>
            <a:off x="504825" y="666751"/>
            <a:ext cx="11182350" cy="1453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picture containing cartoon, symbol, carmine&#10;&#10;Description automatically generated">
            <a:extLst>
              <a:ext uri="{FF2B5EF4-FFF2-40B4-BE49-F238E27FC236}">
                <a16:creationId xmlns:a16="http://schemas.microsoft.com/office/drawing/2014/main" id="{D461063A-A739-9208-111F-301F38820279}"/>
              </a:ext>
            </a:extLst>
          </p:cNvPr>
          <p:cNvPicPr>
            <a:picLocks noChangeAspect="1"/>
          </p:cNvPicPr>
          <p:nvPr/>
        </p:nvPicPr>
        <p:blipFill rotWithShape="1">
          <a:blip r:embed="rId2">
            <a:extLst>
              <a:ext uri="{28A0092B-C50C-407E-A947-70E740481C1C}">
                <a14:useLocalDpi xmlns:a14="http://schemas.microsoft.com/office/drawing/2010/main" val="0"/>
              </a:ext>
            </a:extLst>
          </a:blip>
          <a:srcRect l="19025" r="20912" b="11370"/>
          <a:stretch/>
        </p:blipFill>
        <p:spPr>
          <a:xfrm>
            <a:off x="8971722" y="0"/>
            <a:ext cx="3029974" cy="2648899"/>
          </a:xfrm>
          <a:prstGeom prst="rect">
            <a:avLst/>
          </a:prstGeom>
        </p:spPr>
      </p:pic>
      <p:sp>
        <p:nvSpPr>
          <p:cNvPr id="6" name="TextBox 5">
            <a:extLst>
              <a:ext uri="{FF2B5EF4-FFF2-40B4-BE49-F238E27FC236}">
                <a16:creationId xmlns:a16="http://schemas.microsoft.com/office/drawing/2014/main" id="{DA96FC4A-8486-9ADE-0B2C-586E02946BD6}"/>
              </a:ext>
            </a:extLst>
          </p:cNvPr>
          <p:cNvSpPr txBox="1"/>
          <p:nvPr/>
        </p:nvSpPr>
        <p:spPr>
          <a:xfrm>
            <a:off x="647067" y="903805"/>
            <a:ext cx="5926828" cy="830997"/>
          </a:xfrm>
          <a:prstGeom prst="rect">
            <a:avLst/>
          </a:prstGeom>
          <a:noFill/>
        </p:spPr>
        <p:txBody>
          <a:bodyPr wrap="square">
            <a:spAutoFit/>
          </a:bodyPr>
          <a:lstStyle/>
          <a:p>
            <a:r>
              <a:rPr lang="en-US" sz="4800" b="1" dirty="0"/>
              <a:t>Literature Review</a:t>
            </a:r>
            <a:endParaRPr lang="en-IN" sz="4800" b="1" dirty="0">
              <a:solidFill>
                <a:schemeClr val="bg1"/>
              </a:solidFill>
              <a:latin typeface="Montserrat" panose="00000500000000000000" pitchFamily="2" charset="0"/>
            </a:endParaRPr>
          </a:p>
        </p:txBody>
      </p:sp>
      <p:sp>
        <p:nvSpPr>
          <p:cNvPr id="11" name="Rectangle 10">
            <a:extLst>
              <a:ext uri="{FF2B5EF4-FFF2-40B4-BE49-F238E27FC236}">
                <a16:creationId xmlns:a16="http://schemas.microsoft.com/office/drawing/2014/main" id="{58963B6A-3ABD-91F0-97E1-0C6FF16AB855}"/>
              </a:ext>
            </a:extLst>
          </p:cNvPr>
          <p:cNvSpPr/>
          <p:nvPr/>
        </p:nvSpPr>
        <p:spPr>
          <a:xfrm>
            <a:off x="0" y="6417856"/>
            <a:ext cx="12192000" cy="440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F3795FAB-F72F-6E37-F363-256DBAA586DF}"/>
              </a:ext>
            </a:extLst>
          </p:cNvPr>
          <p:cNvGraphicFramePr>
            <a:graphicFrameLocks noGrp="1"/>
          </p:cNvGraphicFramePr>
          <p:nvPr>
            <p:extLst>
              <p:ext uri="{D42A27DB-BD31-4B8C-83A1-F6EECF244321}">
                <p14:modId xmlns:p14="http://schemas.microsoft.com/office/powerpoint/2010/main" val="1593736347"/>
              </p:ext>
            </p:extLst>
          </p:nvPr>
        </p:nvGraphicFramePr>
        <p:xfrm>
          <a:off x="384313" y="2631790"/>
          <a:ext cx="11196844" cy="3664873"/>
        </p:xfrm>
        <a:graphic>
          <a:graphicData uri="http://schemas.openxmlformats.org/drawingml/2006/table">
            <a:tbl>
              <a:tblPr firstRow="1" bandRow="1">
                <a:tableStyleId>{5C22544A-7EE6-4342-B048-85BDC9FD1C3A}</a:tableStyleId>
              </a:tblPr>
              <a:tblGrid>
                <a:gridCol w="3490747">
                  <a:extLst>
                    <a:ext uri="{9D8B030D-6E8A-4147-A177-3AD203B41FA5}">
                      <a16:colId xmlns:a16="http://schemas.microsoft.com/office/drawing/2014/main" val="9116294"/>
                    </a:ext>
                  </a:extLst>
                </a:gridCol>
                <a:gridCol w="3978647">
                  <a:extLst>
                    <a:ext uri="{9D8B030D-6E8A-4147-A177-3AD203B41FA5}">
                      <a16:colId xmlns:a16="http://schemas.microsoft.com/office/drawing/2014/main" val="3715871676"/>
                    </a:ext>
                  </a:extLst>
                </a:gridCol>
                <a:gridCol w="3727450">
                  <a:extLst>
                    <a:ext uri="{9D8B030D-6E8A-4147-A177-3AD203B41FA5}">
                      <a16:colId xmlns:a16="http://schemas.microsoft.com/office/drawing/2014/main" val="865046957"/>
                    </a:ext>
                  </a:extLst>
                </a:gridCol>
              </a:tblGrid>
              <a:tr h="1775113">
                <a:tc>
                  <a: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solidFill>
                            <a:schemeClr val="bg1"/>
                          </a:solidFill>
                          <a:latin typeface="Prata" pitchFamily="34" charset="0"/>
                          <a:ea typeface="Prata" pitchFamily="34" charset="-122"/>
                          <a:cs typeface="Prata" pitchFamily="34" charset="-120"/>
                        </a:rPr>
                        <a:t>Evidence-based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solidFill>
                            <a:schemeClr val="bg1"/>
                          </a:solidFill>
                          <a:latin typeface="Prata" pitchFamily="34" charset="0"/>
                          <a:ea typeface="Prata" pitchFamily="34" charset="-122"/>
                          <a:cs typeface="Prata" pitchFamily="34" charset="-120"/>
                        </a:rPr>
                        <a:t>Research</a:t>
                      </a:r>
                      <a:endParaRPr lang="en-US" sz="2600" dirty="0">
                        <a:solidFill>
                          <a:schemeClr val="bg1"/>
                        </a:solidFill>
                      </a:endParaRPr>
                    </a:p>
                    <a:p>
                      <a:endParaRPr lang="en-US" dirty="0"/>
                    </a:p>
                  </a:txBody>
                  <a:tcPr/>
                </a:tc>
                <a:tc>
                  <a: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solidFill>
                            <a:schemeClr val="bg1"/>
                          </a:solidFill>
                          <a:latin typeface="Prata" pitchFamily="34" charset="0"/>
                          <a:ea typeface="Prata" pitchFamily="34" charset="-122"/>
                          <a:cs typeface="Prata" pitchFamily="34" charset="-120"/>
                        </a:rPr>
                        <a:t>Technological Evolution</a:t>
                      </a:r>
                      <a:endParaRPr lang="en-US" sz="2600" dirty="0">
                        <a:solidFill>
                          <a:schemeClr val="bg1"/>
                        </a:solidFill>
                      </a:endParaRPr>
                    </a:p>
                    <a:p>
                      <a:endParaRPr lang="en-US" dirty="0"/>
                    </a:p>
                  </a:txBody>
                  <a:tcPr/>
                </a:tc>
                <a:tc>
                  <a: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solidFill>
                            <a:schemeClr val="bg1"/>
                          </a:solidFill>
                          <a:latin typeface="Prata" pitchFamily="34" charset="0"/>
                          <a:ea typeface="Prata" pitchFamily="34" charset="-122"/>
                          <a:cs typeface="Prata" pitchFamily="34" charset="-120"/>
                        </a:rPr>
                        <a:t>User Experiences</a:t>
                      </a:r>
                      <a:endParaRPr lang="en-US" sz="2600" dirty="0">
                        <a:solidFill>
                          <a:schemeClr val="bg1"/>
                        </a:solidFill>
                      </a:endParaRPr>
                    </a:p>
                    <a:p>
                      <a:endParaRPr lang="en-US" dirty="0"/>
                    </a:p>
                  </a:txBody>
                  <a:tcPr/>
                </a:tc>
                <a:extLst>
                  <a:ext uri="{0D108BD9-81ED-4DB2-BD59-A6C34878D82A}">
                    <a16:rowId xmlns:a16="http://schemas.microsoft.com/office/drawing/2014/main" val="3727753561"/>
                  </a:ext>
                </a:extLst>
              </a:tr>
              <a:tr h="17751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6">
                              <a:lumMod val="50000"/>
                            </a:schemeClr>
                          </a:solidFill>
                          <a:latin typeface="Raleway" pitchFamily="34" charset="0"/>
                          <a:ea typeface="Raleway" pitchFamily="34" charset="-122"/>
                          <a:cs typeface="Raleway" pitchFamily="34" charset="-120"/>
                        </a:rPr>
                        <a:t>Explore studies, articles, and papers on the efficiency and advancements in medical chatbots.</a:t>
                      </a:r>
                      <a:endParaRPr lang="en-US" sz="2000" dirty="0">
                        <a:solidFill>
                          <a:schemeClr val="accent6">
                            <a:lumMod val="50000"/>
                          </a:schemeClr>
                        </a:solidFill>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6">
                              <a:lumMod val="50000"/>
                            </a:schemeClr>
                          </a:solidFill>
                          <a:latin typeface="Raleway" pitchFamily="34" charset="0"/>
                          <a:ea typeface="Raleway" pitchFamily="34" charset="-122"/>
                          <a:cs typeface="Raleway" pitchFamily="34" charset="-120"/>
                        </a:rPr>
                        <a:t>Review how medical chatbots have evolved over time, embracing technologies and adapting to patient needs.</a:t>
                      </a:r>
                      <a:endParaRPr lang="en-US" sz="2000" dirty="0">
                        <a:solidFill>
                          <a:schemeClr val="accent6">
                            <a:lumMod val="50000"/>
                          </a:schemeClr>
                        </a:solidFill>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6">
                              <a:lumMod val="50000"/>
                            </a:schemeClr>
                          </a:solidFill>
                          <a:latin typeface="Raleway" pitchFamily="34" charset="0"/>
                          <a:ea typeface="Raleway" pitchFamily="34" charset="-122"/>
                          <a:cs typeface="Raleway" pitchFamily="34" charset="-120"/>
                        </a:rPr>
                        <a:t>Understand patient and physician feedback, highlighting the advantages and drawbacks of chatbot interaction.</a:t>
                      </a:r>
                      <a:endParaRPr lang="en-US" sz="2000" dirty="0">
                        <a:solidFill>
                          <a:schemeClr val="accent6">
                            <a:lumMod val="50000"/>
                          </a:schemeClr>
                        </a:solidFill>
                      </a:endParaRPr>
                    </a:p>
                    <a:p>
                      <a:endParaRPr lang="en-US" dirty="0"/>
                    </a:p>
                  </a:txBody>
                  <a:tcPr/>
                </a:tc>
                <a:extLst>
                  <a:ext uri="{0D108BD9-81ED-4DB2-BD59-A6C34878D82A}">
                    <a16:rowId xmlns:a16="http://schemas.microsoft.com/office/drawing/2014/main" val="3225556814"/>
                  </a:ext>
                </a:extLst>
              </a:tr>
            </a:tbl>
          </a:graphicData>
        </a:graphic>
      </p:graphicFrame>
    </p:spTree>
    <p:extLst>
      <p:ext uri="{BB962C8B-B14F-4D97-AF65-F5344CB8AC3E}">
        <p14:creationId xmlns:p14="http://schemas.microsoft.com/office/powerpoint/2010/main" val="2825165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D4C89DAE-3C17-420C-454F-66DEDD20FF20}"/>
              </a:ext>
            </a:extLst>
          </p:cNvPr>
          <p:cNvSpPr/>
          <p:nvPr/>
        </p:nvSpPr>
        <p:spPr>
          <a:xfrm>
            <a:off x="8128652" y="-4534"/>
            <a:ext cx="4063348" cy="3801183"/>
          </a:xfrm>
          <a:custGeom>
            <a:avLst/>
            <a:gdLst>
              <a:gd name="connsiteX0" fmla="*/ 310440 w 4063348"/>
              <a:gd name="connsiteY0" fmla="*/ 0 h 3801183"/>
              <a:gd name="connsiteX1" fmla="*/ 4063348 w 4063348"/>
              <a:gd name="connsiteY1" fmla="*/ 0 h 3801183"/>
              <a:gd name="connsiteX2" fmla="*/ 4063348 w 4063348"/>
              <a:gd name="connsiteY2" fmla="*/ 3324642 h 3801183"/>
              <a:gd name="connsiteX3" fmla="*/ 4014082 w 4063348"/>
              <a:gd name="connsiteY3" fmla="*/ 3361482 h 3801183"/>
              <a:gd name="connsiteX4" fmla="*/ 2574599 w 4063348"/>
              <a:gd name="connsiteY4" fmla="*/ 3801183 h 3801183"/>
              <a:gd name="connsiteX5" fmla="*/ 0 w 4063348"/>
              <a:gd name="connsiteY5" fmla="*/ 1226584 h 3801183"/>
              <a:gd name="connsiteX6" fmla="*/ 202325 w 4063348"/>
              <a:gd name="connsiteY6" fmla="*/ 224434 h 3801183"/>
              <a:gd name="connsiteX7" fmla="*/ 310440 w 4063348"/>
              <a:gd name="connsiteY7" fmla="*/ 0 h 380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3348" h="3801183">
                <a:moveTo>
                  <a:pt x="310440" y="0"/>
                </a:moveTo>
                <a:lnTo>
                  <a:pt x="4063348" y="0"/>
                </a:lnTo>
                <a:lnTo>
                  <a:pt x="4063348" y="3324642"/>
                </a:lnTo>
                <a:lnTo>
                  <a:pt x="4014082" y="3361482"/>
                </a:lnTo>
                <a:cubicBezTo>
                  <a:pt x="3603173" y="3639087"/>
                  <a:pt x="3107816" y="3801183"/>
                  <a:pt x="2574599" y="3801183"/>
                </a:cubicBezTo>
                <a:cubicBezTo>
                  <a:pt x="1152687" y="3801183"/>
                  <a:pt x="0" y="2648496"/>
                  <a:pt x="0" y="1226584"/>
                </a:cubicBezTo>
                <a:cubicBezTo>
                  <a:pt x="0" y="871106"/>
                  <a:pt x="72043" y="532455"/>
                  <a:pt x="202325" y="224434"/>
                </a:cubicBezTo>
                <a:lnTo>
                  <a:pt x="3104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8" name="Picture 17" descr="A picture containing screenshot, text, art&#10;&#10;Description automatically generated">
            <a:extLst>
              <a:ext uri="{FF2B5EF4-FFF2-40B4-BE49-F238E27FC236}">
                <a16:creationId xmlns:a16="http://schemas.microsoft.com/office/drawing/2014/main" id="{2595614F-0112-4B6A-E946-530E8B887E3F}"/>
              </a:ext>
            </a:extLst>
          </p:cNvPr>
          <p:cNvPicPr>
            <a:picLocks noChangeAspect="1"/>
          </p:cNvPicPr>
          <p:nvPr/>
        </p:nvPicPr>
        <p:blipFill rotWithShape="1">
          <a:blip r:embed="rId2">
            <a:extLst>
              <a:ext uri="{28A0092B-C50C-407E-A947-70E740481C1C}">
                <a14:useLocalDpi xmlns:a14="http://schemas.microsoft.com/office/drawing/2010/main" val="0"/>
              </a:ext>
            </a:extLst>
          </a:blip>
          <a:srcRect l="16412" t="1316" r="20433" b="3944"/>
          <a:stretch/>
        </p:blipFill>
        <p:spPr>
          <a:xfrm>
            <a:off x="8888976" y="3157572"/>
            <a:ext cx="3678386" cy="3473244"/>
          </a:xfrm>
          <a:custGeom>
            <a:avLst/>
            <a:gdLst>
              <a:gd name="connsiteX0" fmla="*/ 2571406 w 5151517"/>
              <a:gd name="connsiteY0" fmla="*/ 10 h 5151899"/>
              <a:gd name="connsiteX1" fmla="*/ 3042810 w 5151517"/>
              <a:gd name="connsiteY1" fmla="*/ 198205 h 5151899"/>
              <a:gd name="connsiteX2" fmla="*/ 4958320 w 5151517"/>
              <a:gd name="connsiteY2" fmla="*/ 2134125 h 5151899"/>
              <a:gd name="connsiteX3" fmla="*/ 4953313 w 5151517"/>
              <a:gd name="connsiteY3" fmla="*/ 3079007 h 5151899"/>
              <a:gd name="connsiteX4" fmla="*/ 3053590 w 5151517"/>
              <a:gd name="connsiteY4" fmla="*/ 4958702 h 5151899"/>
              <a:gd name="connsiteX5" fmla="*/ 2108708 w 5151517"/>
              <a:gd name="connsiteY5" fmla="*/ 4953695 h 5151899"/>
              <a:gd name="connsiteX6" fmla="*/ 193198 w 5151517"/>
              <a:gd name="connsiteY6" fmla="*/ 3017776 h 5151899"/>
              <a:gd name="connsiteX7" fmla="*/ 198205 w 5151517"/>
              <a:gd name="connsiteY7" fmla="*/ 2072894 h 5151899"/>
              <a:gd name="connsiteX8" fmla="*/ 2097928 w 5151517"/>
              <a:gd name="connsiteY8" fmla="*/ 193198 h 5151899"/>
              <a:gd name="connsiteX9" fmla="*/ 2571406 w 5151517"/>
              <a:gd name="connsiteY9" fmla="*/ 10 h 515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1517" h="5151899">
                <a:moveTo>
                  <a:pt x="2571406" y="10"/>
                </a:moveTo>
                <a:cubicBezTo>
                  <a:pt x="2742396" y="916"/>
                  <a:pt x="2913041" y="67053"/>
                  <a:pt x="3042810" y="198205"/>
                </a:cubicBezTo>
                <a:lnTo>
                  <a:pt x="4958320" y="2134125"/>
                </a:lnTo>
                <a:cubicBezTo>
                  <a:pt x="5217860" y="2396429"/>
                  <a:pt x="5215618" y="2819467"/>
                  <a:pt x="4953313" y="3079007"/>
                </a:cubicBezTo>
                <a:lnTo>
                  <a:pt x="3053590" y="4958702"/>
                </a:lnTo>
                <a:cubicBezTo>
                  <a:pt x="2791285" y="5218242"/>
                  <a:pt x="2368247" y="5216000"/>
                  <a:pt x="2108708" y="4953695"/>
                </a:cubicBezTo>
                <a:lnTo>
                  <a:pt x="193198" y="3017776"/>
                </a:lnTo>
                <a:cubicBezTo>
                  <a:pt x="-66342" y="2755471"/>
                  <a:pt x="-64100" y="2332433"/>
                  <a:pt x="198205" y="2072894"/>
                </a:cubicBezTo>
                <a:lnTo>
                  <a:pt x="2097928" y="193198"/>
                </a:lnTo>
                <a:cubicBezTo>
                  <a:pt x="2229081" y="63428"/>
                  <a:pt x="2400416" y="-896"/>
                  <a:pt x="2571406" y="10"/>
                </a:cubicBezTo>
                <a:close/>
              </a:path>
            </a:pathLst>
          </a:custGeom>
        </p:spPr>
      </p:pic>
      <p:sp>
        <p:nvSpPr>
          <p:cNvPr id="3" name="TextBox 2">
            <a:extLst>
              <a:ext uri="{FF2B5EF4-FFF2-40B4-BE49-F238E27FC236}">
                <a16:creationId xmlns:a16="http://schemas.microsoft.com/office/drawing/2014/main" id="{42A651FE-EABC-ABA9-4284-0D4F8E71861F}"/>
              </a:ext>
            </a:extLst>
          </p:cNvPr>
          <p:cNvSpPr txBox="1"/>
          <p:nvPr/>
        </p:nvSpPr>
        <p:spPr>
          <a:xfrm>
            <a:off x="518027" y="323260"/>
            <a:ext cx="6108059" cy="1446871"/>
          </a:xfrm>
          <a:prstGeom prst="rect">
            <a:avLst/>
          </a:prstGeom>
          <a:noFill/>
        </p:spPr>
        <p:txBody>
          <a:bodyPr wrap="square">
            <a:spAutoFit/>
          </a:bodyPr>
          <a:lstStyle/>
          <a:p>
            <a:pPr marL="0" indent="0">
              <a:lnSpc>
                <a:spcPts val="5468"/>
              </a:lnSpc>
              <a:buNone/>
            </a:pPr>
            <a:r>
              <a:rPr lang="en-US" sz="4000" b="1" dirty="0">
                <a:solidFill>
                  <a:schemeClr val="accent1">
                    <a:lumMod val="50000"/>
                  </a:schemeClr>
                </a:solidFill>
                <a:latin typeface="Times New Roman" panose="02020603050405020304" pitchFamily="18" charset="0"/>
                <a:ea typeface="Prata" pitchFamily="34" charset="-122"/>
                <a:cs typeface="Times New Roman" panose="02020603050405020304" pitchFamily="18" charset="0"/>
              </a:rPr>
              <a:t>Research Gaps and Issues</a:t>
            </a:r>
          </a:p>
          <a:p>
            <a:pPr marL="0" indent="0">
              <a:lnSpc>
                <a:spcPts val="5468"/>
              </a:lnSpc>
              <a:buNone/>
            </a:pPr>
            <a:endParaRPr lang="en-US" sz="40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9" name="Picture 18" descr="A picture containing black, darkness&#10;&#10;Description automatically generated">
            <a:extLst>
              <a:ext uri="{FF2B5EF4-FFF2-40B4-BE49-F238E27FC236}">
                <a16:creationId xmlns:a16="http://schemas.microsoft.com/office/drawing/2014/main" id="{1B396430-7FA3-E741-6DC8-92D6A4DF3874}"/>
              </a:ext>
            </a:extLst>
          </p:cNvPr>
          <p:cNvPicPr>
            <a:picLocks noChangeAspect="1"/>
          </p:cNvPicPr>
          <p:nvPr/>
        </p:nvPicPr>
        <p:blipFill>
          <a:blip r:embed="rId3">
            <a:alphaModFix amt="38000"/>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a:xfrm rot="5400000" flipH="1">
            <a:off x="10454245" y="5120245"/>
            <a:ext cx="1828799" cy="1646710"/>
          </a:xfrm>
          <a:prstGeom prst="rect">
            <a:avLst/>
          </a:prstGeom>
        </p:spPr>
      </p:pic>
      <p:sp>
        <p:nvSpPr>
          <p:cNvPr id="14" name="TextBox 13">
            <a:extLst>
              <a:ext uri="{FF2B5EF4-FFF2-40B4-BE49-F238E27FC236}">
                <a16:creationId xmlns:a16="http://schemas.microsoft.com/office/drawing/2014/main" id="{610B506C-5176-FA0D-9B69-92A28A12CEBE}"/>
              </a:ext>
            </a:extLst>
          </p:cNvPr>
          <p:cNvSpPr txBox="1"/>
          <p:nvPr/>
        </p:nvSpPr>
        <p:spPr>
          <a:xfrm>
            <a:off x="676163" y="1829502"/>
            <a:ext cx="8949530" cy="4801314"/>
          </a:xfrm>
          <a:prstGeom prst="rect">
            <a:avLst/>
          </a:prstGeom>
          <a:noFill/>
        </p:spPr>
        <p:txBody>
          <a:bodyPr wrap="square" rtlCol="0">
            <a:spAutoFit/>
          </a:bodyPr>
          <a:lstStyle/>
          <a:p>
            <a:pPr marL="457200" indent="-457200">
              <a:buFont typeface="+mj-lt"/>
              <a:buAutoNum type="arabicPeriod"/>
            </a:pPr>
            <a:r>
              <a:rPr lang="en-US" sz="2400" b="1" dirty="0">
                <a:solidFill>
                  <a:srgbClr val="92D050"/>
                </a:solidFill>
                <a:latin typeface="Prata" pitchFamily="34" charset="0"/>
                <a:ea typeface="Prata" pitchFamily="34" charset="-122"/>
                <a:cs typeface="Prata" pitchFamily="34" charset="-120"/>
              </a:rPr>
              <a:t>Reliability Concerns:</a:t>
            </a:r>
          </a:p>
          <a:p>
            <a:r>
              <a:rPr lang="en-US" sz="2400" b="1" dirty="0">
                <a:solidFill>
                  <a:srgbClr val="AE8625"/>
                </a:solidFill>
                <a:latin typeface="Prata" pitchFamily="34" charset="0"/>
                <a:ea typeface="Prata" pitchFamily="34" charset="-122"/>
              </a:rPr>
              <a:t>           </a:t>
            </a:r>
            <a:r>
              <a:rPr lang="en-GB" sz="2400" b="1" dirty="0">
                <a:solidFill>
                  <a:schemeClr val="accent5">
                    <a:lumMod val="50000"/>
                  </a:schemeClr>
                </a:solidFill>
                <a:latin typeface="Prata" pitchFamily="34" charset="0"/>
                <a:ea typeface="Prata" pitchFamily="34" charset="-122"/>
              </a:rPr>
              <a:t>Determine the ambiguities and problems related to the correctness and dependability of medical chatbot responses.</a:t>
            </a:r>
          </a:p>
          <a:p>
            <a:endParaRPr lang="en-GB" sz="2400" b="1" dirty="0">
              <a:solidFill>
                <a:schemeClr val="accent5">
                  <a:lumMod val="50000"/>
                </a:schemeClr>
              </a:solidFill>
              <a:latin typeface="Prata" pitchFamily="34" charset="0"/>
              <a:ea typeface="Prata" pitchFamily="34" charset="-122"/>
            </a:endParaRPr>
          </a:p>
          <a:p>
            <a:pPr marL="457200" indent="-457200">
              <a:buAutoNum type="arabicPeriod" startAt="2"/>
            </a:pPr>
            <a:r>
              <a:rPr lang="en-US" sz="2400" b="1" dirty="0">
                <a:solidFill>
                  <a:srgbClr val="92D050"/>
                </a:solidFill>
                <a:latin typeface="Prata" pitchFamily="34" charset="0"/>
                <a:ea typeface="Prata" pitchFamily="34" charset="-122"/>
                <a:cs typeface="Prata" pitchFamily="34" charset="-120"/>
              </a:rPr>
              <a:t>Communication Challenges:</a:t>
            </a:r>
          </a:p>
          <a:p>
            <a:r>
              <a:rPr lang="en-GB" sz="2400" b="1" dirty="0">
                <a:solidFill>
                  <a:schemeClr val="accent5">
                    <a:lumMod val="50000"/>
                  </a:schemeClr>
                </a:solidFill>
              </a:rPr>
              <a:t>            Find out what stands in the way of people and chatbots having successful conversations and understanding.</a:t>
            </a:r>
            <a:endParaRPr lang="en-US" sz="2400" b="1" dirty="0">
              <a:solidFill>
                <a:schemeClr val="accent5">
                  <a:lumMod val="50000"/>
                </a:schemeClr>
              </a:solidFill>
            </a:endParaRPr>
          </a:p>
          <a:p>
            <a:endParaRPr lang="en-US" sz="2400" b="1" dirty="0">
              <a:solidFill>
                <a:schemeClr val="accent5">
                  <a:lumMod val="50000"/>
                </a:schemeClr>
              </a:solidFill>
            </a:endParaRPr>
          </a:p>
          <a:p>
            <a:r>
              <a:rPr lang="en-US" sz="2400" b="1" dirty="0">
                <a:solidFill>
                  <a:srgbClr val="92D050"/>
                </a:solidFill>
              </a:rPr>
              <a:t>3. </a:t>
            </a:r>
            <a:r>
              <a:rPr lang="en-US" sz="2400" b="1" dirty="0">
                <a:solidFill>
                  <a:srgbClr val="92D050"/>
                </a:solidFill>
                <a:latin typeface="Prata" pitchFamily="34" charset="0"/>
                <a:ea typeface="Prata" pitchFamily="34" charset="-122"/>
                <a:cs typeface="Prata" pitchFamily="34" charset="-120"/>
              </a:rPr>
              <a:t>Data Privacy:</a:t>
            </a:r>
          </a:p>
          <a:p>
            <a:r>
              <a:rPr lang="en-US" sz="2400" b="1" dirty="0">
                <a:solidFill>
                  <a:srgbClr val="92D050"/>
                </a:solidFill>
                <a:latin typeface="Prata" pitchFamily="34" charset="0"/>
                <a:ea typeface="Prata" pitchFamily="34" charset="-122"/>
              </a:rPr>
              <a:t>          </a:t>
            </a:r>
            <a:r>
              <a:rPr lang="en-GB" sz="2400" b="1" dirty="0">
                <a:solidFill>
                  <a:schemeClr val="accent5">
                    <a:lumMod val="50000"/>
                  </a:schemeClr>
                </a:solidFill>
                <a:latin typeface="Prata" pitchFamily="34" charset="0"/>
                <a:ea typeface="Prata" pitchFamily="34" charset="-122"/>
              </a:rPr>
              <a:t>Examine the security holes and privacy issues related to the information exchanged on medical chatbot platforms.</a:t>
            </a:r>
            <a:endParaRPr lang="en-US" sz="2400" b="1" dirty="0">
              <a:solidFill>
                <a:schemeClr val="accent5">
                  <a:lumMod val="50000"/>
                </a:schemeClr>
              </a:solidFill>
            </a:endParaRPr>
          </a:p>
          <a:p>
            <a:endParaRPr lang="en-US" sz="2400" b="1" dirty="0">
              <a:solidFill>
                <a:schemeClr val="accent5">
                  <a:lumMod val="50000"/>
                </a:schemeClr>
              </a:solidFill>
            </a:endParaRPr>
          </a:p>
          <a:p>
            <a:endParaRPr lang="en-US" dirty="0"/>
          </a:p>
        </p:txBody>
      </p:sp>
    </p:spTree>
    <p:extLst>
      <p:ext uri="{BB962C8B-B14F-4D97-AF65-F5344CB8AC3E}">
        <p14:creationId xmlns:p14="http://schemas.microsoft.com/office/powerpoint/2010/main" val="4273632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F4A13-2FFB-8CD6-B29C-7253A65A24D4}"/>
              </a:ext>
            </a:extLst>
          </p:cNvPr>
          <p:cNvSpPr/>
          <p:nvPr/>
        </p:nvSpPr>
        <p:spPr>
          <a:xfrm>
            <a:off x="0" y="0"/>
            <a:ext cx="302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picture containing clothing, indoor, person, medical equipment&#10;&#10;Description automatically generated">
            <a:extLst>
              <a:ext uri="{FF2B5EF4-FFF2-40B4-BE49-F238E27FC236}">
                <a16:creationId xmlns:a16="http://schemas.microsoft.com/office/drawing/2014/main" id="{2F6CD92F-9768-5118-A620-82FC6BA9100F}"/>
              </a:ext>
            </a:extLst>
          </p:cNvPr>
          <p:cNvPicPr>
            <a:picLocks noChangeAspect="1"/>
          </p:cNvPicPr>
          <p:nvPr/>
        </p:nvPicPr>
        <p:blipFill rotWithShape="1">
          <a:blip r:embed="rId2">
            <a:extLst>
              <a:ext uri="{28A0092B-C50C-407E-A947-70E740481C1C}">
                <a14:useLocalDpi xmlns:a14="http://schemas.microsoft.com/office/drawing/2010/main" val="0"/>
              </a:ext>
            </a:extLst>
          </a:blip>
          <a:srcRect l="25432" r="27843"/>
          <a:stretch/>
        </p:blipFill>
        <p:spPr>
          <a:xfrm>
            <a:off x="82800" y="986511"/>
            <a:ext cx="4053102" cy="4880722"/>
          </a:xfrm>
          <a:prstGeom prst="rect">
            <a:avLst/>
          </a:prstGeom>
        </p:spPr>
      </p:pic>
      <p:sp>
        <p:nvSpPr>
          <p:cNvPr id="3" name="TextBox 2">
            <a:extLst>
              <a:ext uri="{FF2B5EF4-FFF2-40B4-BE49-F238E27FC236}">
                <a16:creationId xmlns:a16="http://schemas.microsoft.com/office/drawing/2014/main" id="{124666F6-D6AC-6C8C-2806-19A5B0152D66}"/>
              </a:ext>
            </a:extLst>
          </p:cNvPr>
          <p:cNvSpPr txBox="1"/>
          <p:nvPr/>
        </p:nvSpPr>
        <p:spPr>
          <a:xfrm>
            <a:off x="3305907" y="66609"/>
            <a:ext cx="5252144" cy="756746"/>
          </a:xfrm>
          <a:prstGeom prst="rect">
            <a:avLst/>
          </a:prstGeom>
          <a:noFill/>
        </p:spPr>
        <p:txBody>
          <a:bodyPr wrap="square">
            <a:spAutoFit/>
          </a:bodyPr>
          <a:lstStyle/>
          <a:p>
            <a:pPr marL="0" indent="0" algn="ctr">
              <a:lnSpc>
                <a:spcPts val="5468"/>
              </a:lnSpc>
              <a:buNone/>
            </a:pPr>
            <a:r>
              <a:rPr lang="en-US" sz="4000" b="1" dirty="0">
                <a:latin typeface="Prata" pitchFamily="34" charset="0"/>
                <a:ea typeface="Prata" pitchFamily="34" charset="-122"/>
                <a:cs typeface="Prata" pitchFamily="34" charset="-120"/>
              </a:rPr>
              <a:t>Problem Definition</a:t>
            </a:r>
            <a:endParaRPr lang="en-US" sz="4000" b="1" dirty="0"/>
          </a:p>
        </p:txBody>
      </p:sp>
      <p:sp>
        <p:nvSpPr>
          <p:cNvPr id="6" name="Rectangle 5">
            <a:extLst>
              <a:ext uri="{FF2B5EF4-FFF2-40B4-BE49-F238E27FC236}">
                <a16:creationId xmlns:a16="http://schemas.microsoft.com/office/drawing/2014/main" id="{04131780-8A3A-E57A-D86E-630621E5A660}"/>
              </a:ext>
            </a:extLst>
          </p:cNvPr>
          <p:cNvSpPr/>
          <p:nvPr/>
        </p:nvSpPr>
        <p:spPr>
          <a:xfrm>
            <a:off x="1004520" y="4045072"/>
            <a:ext cx="5197863" cy="2286000"/>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2E3A74B-D9A7-518B-90D9-5781D1A8806F}"/>
              </a:ext>
            </a:extLst>
          </p:cNvPr>
          <p:cNvSpPr/>
          <p:nvPr/>
        </p:nvSpPr>
        <p:spPr>
          <a:xfrm>
            <a:off x="6776805" y="4045072"/>
            <a:ext cx="5197863"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pic>
        <p:nvPicPr>
          <p:cNvPr id="9" name="Picture 8" descr="A picture containing black, darkness&#10;&#10;Description automatically generated">
            <a:extLst>
              <a:ext uri="{FF2B5EF4-FFF2-40B4-BE49-F238E27FC236}">
                <a16:creationId xmlns:a16="http://schemas.microsoft.com/office/drawing/2014/main" id="{67E7AA53-5DEA-88A9-4CDD-EA060F478B56}"/>
              </a:ext>
            </a:extLst>
          </p:cNvPr>
          <p:cNvPicPr>
            <a:picLocks noChangeAspect="1"/>
          </p:cNvPicPr>
          <p:nvPr/>
        </p:nvPicPr>
        <p:blipFill>
          <a:blip r:embed="rId3">
            <a:alphaModFix amt="38000"/>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a:xfrm flipH="1">
            <a:off x="10363201" y="0"/>
            <a:ext cx="1828799" cy="1646710"/>
          </a:xfrm>
          <a:prstGeom prst="rect">
            <a:avLst/>
          </a:prstGeom>
        </p:spPr>
      </p:pic>
      <p:sp>
        <p:nvSpPr>
          <p:cNvPr id="2" name="Rectangle 1">
            <a:extLst>
              <a:ext uri="{FF2B5EF4-FFF2-40B4-BE49-F238E27FC236}">
                <a16:creationId xmlns:a16="http://schemas.microsoft.com/office/drawing/2014/main" id="{1BFC755E-E5C8-8CF8-2181-291B67B9ABF4}"/>
              </a:ext>
            </a:extLst>
          </p:cNvPr>
          <p:cNvSpPr/>
          <p:nvPr/>
        </p:nvSpPr>
        <p:spPr>
          <a:xfrm>
            <a:off x="3612286" y="1580101"/>
            <a:ext cx="5508473" cy="2286000"/>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ffrherhtrhaaaass</a:t>
            </a:r>
          </a:p>
        </p:txBody>
      </p:sp>
      <p:sp>
        <p:nvSpPr>
          <p:cNvPr id="8" name="TextBox 7">
            <a:extLst>
              <a:ext uri="{FF2B5EF4-FFF2-40B4-BE49-F238E27FC236}">
                <a16:creationId xmlns:a16="http://schemas.microsoft.com/office/drawing/2014/main" id="{435E7A50-780A-7CED-8624-2D716CDCDF11}"/>
              </a:ext>
            </a:extLst>
          </p:cNvPr>
          <p:cNvSpPr txBox="1"/>
          <p:nvPr/>
        </p:nvSpPr>
        <p:spPr>
          <a:xfrm>
            <a:off x="3720240" y="1661660"/>
            <a:ext cx="5292563" cy="1846659"/>
          </a:xfrm>
          <a:prstGeom prst="rect">
            <a:avLst/>
          </a:prstGeom>
          <a:noFill/>
        </p:spPr>
        <p:txBody>
          <a:bodyPr wrap="square" rtlCol="0">
            <a:spAutoFit/>
          </a:bodyPr>
          <a:lstStyle/>
          <a:p>
            <a:r>
              <a:rPr lang="en-US" sz="2400" b="1" dirty="0">
                <a:solidFill>
                  <a:srgbClr val="FF0000"/>
                </a:solidFill>
                <a:latin typeface="Prata" pitchFamily="34" charset="0"/>
                <a:ea typeface="Prata" pitchFamily="34" charset="-122"/>
                <a:cs typeface="Prata" pitchFamily="34" charset="-120"/>
              </a:rPr>
              <a:t>Identification:</a:t>
            </a:r>
          </a:p>
          <a:p>
            <a:r>
              <a:rPr lang="en-GB" sz="2400" b="1" dirty="0"/>
              <a:t>       Understanding the key problems in the existing healthcare system that could be addressed by chatbots.</a:t>
            </a:r>
            <a:endParaRPr lang="en-US" sz="2400" b="1" dirty="0"/>
          </a:p>
          <a:p>
            <a:endParaRPr lang="en-US" dirty="0"/>
          </a:p>
        </p:txBody>
      </p:sp>
      <p:sp>
        <p:nvSpPr>
          <p:cNvPr id="11" name="TextBox 10">
            <a:extLst>
              <a:ext uri="{FF2B5EF4-FFF2-40B4-BE49-F238E27FC236}">
                <a16:creationId xmlns:a16="http://schemas.microsoft.com/office/drawing/2014/main" id="{75F0BC03-2951-5ABB-9AFB-A11BF480F539}"/>
              </a:ext>
            </a:extLst>
          </p:cNvPr>
          <p:cNvSpPr txBox="1"/>
          <p:nvPr/>
        </p:nvSpPr>
        <p:spPr>
          <a:xfrm>
            <a:off x="1191167" y="4253515"/>
            <a:ext cx="4740812" cy="1846659"/>
          </a:xfrm>
          <a:prstGeom prst="rect">
            <a:avLst/>
          </a:prstGeom>
          <a:noFill/>
        </p:spPr>
        <p:txBody>
          <a:bodyPr wrap="square" rtlCol="0">
            <a:spAutoFit/>
          </a:bodyPr>
          <a:lstStyle/>
          <a:p>
            <a:r>
              <a:rPr lang="en-US" sz="2400" b="1" dirty="0">
                <a:solidFill>
                  <a:srgbClr val="AE8625"/>
                </a:solidFill>
                <a:latin typeface="Prata" pitchFamily="34" charset="0"/>
                <a:ea typeface="Prata" pitchFamily="34" charset="-122"/>
                <a:cs typeface="Prata" pitchFamily="34" charset="-120"/>
              </a:rPr>
              <a:t>Analysis:</a:t>
            </a:r>
          </a:p>
          <a:p>
            <a:r>
              <a:rPr lang="en-GB" sz="2400" b="1" dirty="0"/>
              <a:t>       examining the shortcomings and inefficiencies that exist in the current patient-doctor relationship.</a:t>
            </a:r>
            <a:endParaRPr lang="en-US" sz="2400" b="1" dirty="0"/>
          </a:p>
          <a:p>
            <a:endParaRPr lang="en-US" dirty="0"/>
          </a:p>
        </p:txBody>
      </p:sp>
      <p:sp>
        <p:nvSpPr>
          <p:cNvPr id="12" name="TextBox 11">
            <a:extLst>
              <a:ext uri="{FF2B5EF4-FFF2-40B4-BE49-F238E27FC236}">
                <a16:creationId xmlns:a16="http://schemas.microsoft.com/office/drawing/2014/main" id="{FB9EC9FF-1FB3-1FDD-7108-260316A766A5}"/>
              </a:ext>
            </a:extLst>
          </p:cNvPr>
          <p:cNvSpPr txBox="1"/>
          <p:nvPr/>
        </p:nvSpPr>
        <p:spPr>
          <a:xfrm>
            <a:off x="6943281" y="4253515"/>
            <a:ext cx="4901716" cy="1846659"/>
          </a:xfrm>
          <a:prstGeom prst="rect">
            <a:avLst/>
          </a:prstGeom>
          <a:noFill/>
        </p:spPr>
        <p:txBody>
          <a:bodyPr wrap="square" rtlCol="0">
            <a:spAutoFit/>
          </a:bodyPr>
          <a:lstStyle/>
          <a:p>
            <a:r>
              <a:rPr lang="en-US" sz="2400" b="1" dirty="0">
                <a:latin typeface="Prata" pitchFamily="34" charset="0"/>
                <a:ea typeface="Prata" pitchFamily="34" charset="-122"/>
                <a:cs typeface="Prata" pitchFamily="34" charset="-120"/>
              </a:rPr>
              <a:t>Impact:</a:t>
            </a:r>
          </a:p>
          <a:p>
            <a:r>
              <a:rPr lang="en-GB" sz="2400" b="1" dirty="0">
                <a:solidFill>
                  <a:schemeClr val="bg1"/>
                </a:solidFill>
              </a:rPr>
              <a:t>   evaluating the possible advantages of introducing chatbots into the healthcare sector.</a:t>
            </a:r>
            <a:endParaRPr lang="en-US" sz="2400" b="1" dirty="0">
              <a:solidFill>
                <a:schemeClr val="bg1"/>
              </a:solidFill>
            </a:endParaRPr>
          </a:p>
          <a:p>
            <a:endParaRPr lang="en-US" dirty="0"/>
          </a:p>
        </p:txBody>
      </p:sp>
    </p:spTree>
    <p:extLst>
      <p:ext uri="{BB962C8B-B14F-4D97-AF65-F5344CB8AC3E}">
        <p14:creationId xmlns:p14="http://schemas.microsoft.com/office/powerpoint/2010/main" val="2900974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B3FB96-66AB-C681-D531-D655CB7B090B}"/>
              </a:ext>
            </a:extLst>
          </p:cNvPr>
          <p:cNvSpPr txBox="1"/>
          <p:nvPr/>
        </p:nvSpPr>
        <p:spPr>
          <a:xfrm>
            <a:off x="4045016" y="37572"/>
            <a:ext cx="5150130" cy="770275"/>
          </a:xfrm>
          <a:prstGeom prst="rect">
            <a:avLst/>
          </a:prstGeom>
          <a:noFill/>
        </p:spPr>
        <p:txBody>
          <a:bodyPr wrap="square">
            <a:spAutoFit/>
          </a:bodyPr>
          <a:lstStyle/>
          <a:p>
            <a:pPr marL="0" indent="0">
              <a:lnSpc>
                <a:spcPts val="5468"/>
              </a:lnSpc>
              <a:buNone/>
            </a:pPr>
            <a:r>
              <a:rPr lang="en-US" sz="4400" b="1" dirty="0">
                <a:solidFill>
                  <a:srgbClr val="00B0F0"/>
                </a:solidFill>
                <a:latin typeface="Prata" pitchFamily="34" charset="0"/>
                <a:ea typeface="Prata" pitchFamily="34" charset="-122"/>
                <a:cs typeface="Prata" pitchFamily="34" charset="-120"/>
              </a:rPr>
              <a:t>Research Objective</a:t>
            </a:r>
            <a:endParaRPr lang="en-US" sz="4400" b="1" dirty="0">
              <a:solidFill>
                <a:srgbClr val="00B0F0"/>
              </a:solidFill>
            </a:endParaRPr>
          </a:p>
        </p:txBody>
      </p:sp>
      <p:pic>
        <p:nvPicPr>
          <p:cNvPr id="5" name="Picture 4" descr="A picture containing black, darkness&#10;&#10;Description automatically generated">
            <a:extLst>
              <a:ext uri="{FF2B5EF4-FFF2-40B4-BE49-F238E27FC236}">
                <a16:creationId xmlns:a16="http://schemas.microsoft.com/office/drawing/2014/main" id="{93EA06E8-A110-1312-42DC-8A8FDF69947D}"/>
              </a:ext>
            </a:extLst>
          </p:cNvPr>
          <p:cNvPicPr>
            <a:picLocks noChangeAspect="1"/>
          </p:cNvPicPr>
          <p:nvPr/>
        </p:nvPicPr>
        <p:blipFill>
          <a:blip r:embed="rId2">
            <a:alphaModFix amt="38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rot="16200000">
            <a:off x="-139503" y="4195309"/>
            <a:ext cx="2802194" cy="2523187"/>
          </a:xfrm>
          <a:prstGeom prst="rect">
            <a:avLst/>
          </a:prstGeom>
        </p:spPr>
      </p:pic>
      <p:sp>
        <p:nvSpPr>
          <p:cNvPr id="6" name="Oval 5">
            <a:extLst>
              <a:ext uri="{FF2B5EF4-FFF2-40B4-BE49-F238E27FC236}">
                <a16:creationId xmlns:a16="http://schemas.microsoft.com/office/drawing/2014/main" id="{86626B59-FC4A-570A-1D4D-FB8972A8CE50}"/>
              </a:ext>
            </a:extLst>
          </p:cNvPr>
          <p:cNvSpPr/>
          <p:nvPr/>
        </p:nvSpPr>
        <p:spPr>
          <a:xfrm>
            <a:off x="313058" y="1094556"/>
            <a:ext cx="2019300" cy="2019300"/>
          </a:xfrm>
          <a:prstGeom prst="ellipse">
            <a:avLst/>
          </a:prstGeom>
          <a:blipFill>
            <a:blip r:embed="rId4"/>
            <a:stretch>
              <a:fillRect l="-8978" t="-4734" r="-25990" b="-3280"/>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3A2829E-7616-DADE-0AA2-80A689A4A091}"/>
              </a:ext>
            </a:extLst>
          </p:cNvPr>
          <p:cNvSpPr/>
          <p:nvPr/>
        </p:nvSpPr>
        <p:spPr>
          <a:xfrm>
            <a:off x="644956" y="4819287"/>
            <a:ext cx="1712658" cy="1712658"/>
          </a:xfrm>
          <a:prstGeom prst="ellipse">
            <a:avLst/>
          </a:prstGeom>
          <a:blipFill>
            <a:blip r:embed="rId4"/>
            <a:stretch>
              <a:fillRect l="-17167" t="-689" r="-37039" b="689"/>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C17C7A89-9D3E-DF44-156E-CE3750A61B49}"/>
              </a:ext>
            </a:extLst>
          </p:cNvPr>
          <p:cNvSpPr/>
          <p:nvPr/>
        </p:nvSpPr>
        <p:spPr>
          <a:xfrm>
            <a:off x="1847939" y="2402858"/>
            <a:ext cx="2905958" cy="2905958"/>
          </a:xfrm>
          <a:prstGeom prst="ellipse">
            <a:avLst/>
          </a:prstGeom>
          <a:blipFill>
            <a:blip r:embed="rId4"/>
            <a:stretch>
              <a:fillRect l="-17668" t="-723" r="-46668" b="-4615"/>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6829BE2-F030-BB56-EEA0-217D256DDCD7}"/>
              </a:ext>
            </a:extLst>
          </p:cNvPr>
          <p:cNvSpPr txBox="1"/>
          <p:nvPr/>
        </p:nvSpPr>
        <p:spPr>
          <a:xfrm>
            <a:off x="4819111" y="1434905"/>
            <a:ext cx="7125045" cy="4524315"/>
          </a:xfrm>
          <a:prstGeom prst="rect">
            <a:avLst/>
          </a:prstGeom>
          <a:noFill/>
        </p:spPr>
        <p:txBody>
          <a:bodyPr wrap="square" rtlCol="0">
            <a:spAutoFit/>
          </a:bodyPr>
          <a:lstStyle/>
          <a:p>
            <a:r>
              <a:rPr lang="en-GB" sz="2400" dirty="0">
                <a:solidFill>
                  <a:srgbClr val="FFC000"/>
                </a:solidFill>
              </a:rPr>
              <a:t>Our project's AI healthcare chatbot seeks to:</a:t>
            </a:r>
          </a:p>
          <a:p>
            <a:endParaRPr lang="en-GB" sz="2400" dirty="0">
              <a:solidFill>
                <a:srgbClr val="FFC000"/>
              </a:solidFill>
            </a:endParaRPr>
          </a:p>
          <a:p>
            <a:pPr marL="342900" indent="-342900">
              <a:buFont typeface="Wingdings" panose="05000000000000000000" pitchFamily="2" charset="2"/>
              <a:buChar char="Ø"/>
            </a:pPr>
            <a:r>
              <a:rPr lang="en-GB" sz="2400" dirty="0"/>
              <a:t>Increase patient happiness and engagement by offering prompt, individualized assistance.</a:t>
            </a:r>
          </a:p>
          <a:p>
            <a:pPr marL="342900" indent="-342900">
              <a:buFont typeface="Wingdings" panose="05000000000000000000" pitchFamily="2" charset="2"/>
              <a:buChar char="Ø"/>
            </a:pPr>
            <a:r>
              <a:rPr lang="en-GB" sz="2400" dirty="0"/>
              <a:t>Increase the efficiency and accessibility of healthcare by disseminating information and providing automated support.</a:t>
            </a:r>
          </a:p>
          <a:p>
            <a:pPr marL="342900" indent="-342900">
              <a:buFont typeface="Wingdings" panose="05000000000000000000" pitchFamily="2" charset="2"/>
              <a:buChar char="Ø"/>
            </a:pPr>
            <a:r>
              <a:rPr lang="en-GB" sz="2400" dirty="0"/>
              <a:t>Give patients the tools they need to make wise decisions about their health and wellbeing.</a:t>
            </a:r>
          </a:p>
          <a:p>
            <a:pPr marL="342900" indent="-342900">
              <a:buFont typeface="Wingdings" panose="05000000000000000000" pitchFamily="2" charset="2"/>
              <a:buChar char="Ø"/>
            </a:pPr>
            <a:r>
              <a:rPr lang="en-GB" sz="2400" dirty="0"/>
              <a:t>Work together with medical professionals to enhance clinical processes and enhance patient results.</a:t>
            </a:r>
            <a:endParaRPr lang="en-US" sz="2400" dirty="0"/>
          </a:p>
        </p:txBody>
      </p:sp>
    </p:spTree>
    <p:extLst>
      <p:ext uri="{BB962C8B-B14F-4D97-AF65-F5344CB8AC3E}">
        <p14:creationId xmlns:p14="http://schemas.microsoft.com/office/powerpoint/2010/main" val="224074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4" name="Picture 13" descr="A person wearing virtual reality goggles&#10;&#10;Description automatically generated with medium confidence">
            <a:extLst>
              <a:ext uri="{FF2B5EF4-FFF2-40B4-BE49-F238E27FC236}">
                <a16:creationId xmlns:a16="http://schemas.microsoft.com/office/drawing/2014/main" id="{539FE2B2-EF70-F855-B4F8-93E5C00CF123}"/>
              </a:ext>
            </a:extLst>
          </p:cNvPr>
          <p:cNvPicPr>
            <a:picLocks noChangeAspect="1"/>
          </p:cNvPicPr>
          <p:nvPr/>
        </p:nvPicPr>
        <p:blipFill rotWithShape="1">
          <a:blip r:embed="rId2">
            <a:extLst>
              <a:ext uri="{28A0092B-C50C-407E-A947-70E740481C1C}">
                <a14:useLocalDpi xmlns:a14="http://schemas.microsoft.com/office/drawing/2010/main" val="0"/>
              </a:ext>
            </a:extLst>
          </a:blip>
          <a:srcRect b="27445"/>
          <a:stretch/>
        </p:blipFill>
        <p:spPr>
          <a:xfrm flipH="1">
            <a:off x="0" y="0"/>
            <a:ext cx="12192000" cy="3904007"/>
          </a:xfrm>
          <a:prstGeom prst="rect">
            <a:avLst/>
          </a:prstGeom>
        </p:spPr>
      </p:pic>
      <p:sp>
        <p:nvSpPr>
          <p:cNvPr id="3" name="TextBox 2">
            <a:extLst>
              <a:ext uri="{FF2B5EF4-FFF2-40B4-BE49-F238E27FC236}">
                <a16:creationId xmlns:a16="http://schemas.microsoft.com/office/drawing/2014/main" id="{D8C8C90A-1E2B-6053-1D3F-3629C4F56D22}"/>
              </a:ext>
            </a:extLst>
          </p:cNvPr>
          <p:cNvSpPr txBox="1"/>
          <p:nvPr/>
        </p:nvSpPr>
        <p:spPr>
          <a:xfrm>
            <a:off x="934262" y="4646120"/>
            <a:ext cx="5161738" cy="1462067"/>
          </a:xfrm>
          <a:prstGeom prst="rect">
            <a:avLst/>
          </a:prstGeom>
          <a:noFill/>
        </p:spPr>
        <p:txBody>
          <a:bodyPr wrap="square">
            <a:spAutoFit/>
          </a:bodyPr>
          <a:lstStyle/>
          <a:p>
            <a:pPr marL="0" indent="0">
              <a:lnSpc>
                <a:spcPts val="5468"/>
              </a:lnSpc>
              <a:buNone/>
            </a:pPr>
            <a:r>
              <a:rPr lang="en-US" sz="4000" b="1" dirty="0">
                <a:solidFill>
                  <a:schemeClr val="accent4">
                    <a:lumMod val="40000"/>
                    <a:lumOff val="60000"/>
                  </a:schemeClr>
                </a:solidFill>
                <a:latin typeface="Prata" pitchFamily="34" charset="0"/>
                <a:ea typeface="Prata" pitchFamily="34" charset="-122"/>
                <a:cs typeface="Prata" pitchFamily="34" charset="-120"/>
              </a:rPr>
              <a:t>PROPOSED SYSTEM ARCHITECTURE</a:t>
            </a:r>
            <a:endParaRPr lang="en-US" sz="4000" b="1" dirty="0">
              <a:solidFill>
                <a:schemeClr val="accent4">
                  <a:lumMod val="40000"/>
                  <a:lumOff val="60000"/>
                </a:schemeClr>
              </a:solidFill>
            </a:endParaRPr>
          </a:p>
        </p:txBody>
      </p:sp>
      <p:pic>
        <p:nvPicPr>
          <p:cNvPr id="9" name="Picture 8" descr="A picture containing black, darkness&#10;&#10;Description automatically generated">
            <a:extLst>
              <a:ext uri="{FF2B5EF4-FFF2-40B4-BE49-F238E27FC236}">
                <a16:creationId xmlns:a16="http://schemas.microsoft.com/office/drawing/2014/main" id="{E4AD6107-54EC-642E-4CED-3884DAC3E41D}"/>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rot="16200000">
            <a:off x="-88459" y="5169578"/>
            <a:ext cx="1776881" cy="1599962"/>
          </a:xfrm>
          <a:prstGeom prst="rect">
            <a:avLst/>
          </a:prstGeom>
        </p:spPr>
      </p:pic>
      <p:sp>
        <p:nvSpPr>
          <p:cNvPr id="5" name="Rectangle 4">
            <a:extLst>
              <a:ext uri="{FF2B5EF4-FFF2-40B4-BE49-F238E27FC236}">
                <a16:creationId xmlns:a16="http://schemas.microsoft.com/office/drawing/2014/main" id="{225E2439-873D-8608-2D8B-6624072FC269}"/>
              </a:ext>
            </a:extLst>
          </p:cNvPr>
          <p:cNvSpPr/>
          <p:nvPr/>
        </p:nvSpPr>
        <p:spPr>
          <a:xfrm>
            <a:off x="6096000" y="606779"/>
            <a:ext cx="5861538" cy="1552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E742B84-E430-8710-66D1-BCA76F80FFE0}"/>
              </a:ext>
            </a:extLst>
          </p:cNvPr>
          <p:cNvSpPr/>
          <p:nvPr/>
        </p:nvSpPr>
        <p:spPr>
          <a:xfrm>
            <a:off x="6096001" y="2353157"/>
            <a:ext cx="5763064" cy="1543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42B3488-0005-CF31-1306-E20D201AAFBB}"/>
              </a:ext>
            </a:extLst>
          </p:cNvPr>
          <p:cNvSpPr/>
          <p:nvPr/>
        </p:nvSpPr>
        <p:spPr>
          <a:xfrm>
            <a:off x="6096000" y="4097595"/>
            <a:ext cx="5861538" cy="245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8A1F6FE9-1326-277E-6831-2513C4EA5284}"/>
              </a:ext>
            </a:extLst>
          </p:cNvPr>
          <p:cNvSpPr txBox="1"/>
          <p:nvPr/>
        </p:nvSpPr>
        <p:spPr>
          <a:xfrm>
            <a:off x="6865034" y="1885071"/>
            <a:ext cx="3742006" cy="742586"/>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1E8EA047-450F-36AD-0251-0C889A7438B6}"/>
              </a:ext>
            </a:extLst>
          </p:cNvPr>
          <p:cNvSpPr txBox="1"/>
          <p:nvPr/>
        </p:nvSpPr>
        <p:spPr>
          <a:xfrm>
            <a:off x="6332806" y="770466"/>
            <a:ext cx="5289452" cy="1846659"/>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rgbClr val="AE8625"/>
                </a:solidFill>
                <a:latin typeface="Prata" pitchFamily="34" charset="0"/>
                <a:ea typeface="Prata" pitchFamily="34" charset="-122"/>
                <a:cs typeface="Prata" pitchFamily="34" charset="-120"/>
              </a:rPr>
              <a:t>Input Processing:</a:t>
            </a:r>
          </a:p>
          <a:p>
            <a:r>
              <a:rPr lang="en-GB" sz="2400" dirty="0"/>
              <a:t>accepting and interpreting user input to provide sufficient comprehension.</a:t>
            </a:r>
          </a:p>
          <a:p>
            <a:endParaRPr lang="en-US" sz="2400" dirty="0"/>
          </a:p>
          <a:p>
            <a:endParaRPr lang="en-US" dirty="0"/>
          </a:p>
        </p:txBody>
      </p:sp>
      <p:sp>
        <p:nvSpPr>
          <p:cNvPr id="8" name="TextBox 7">
            <a:extLst>
              <a:ext uri="{FF2B5EF4-FFF2-40B4-BE49-F238E27FC236}">
                <a16:creationId xmlns:a16="http://schemas.microsoft.com/office/drawing/2014/main" id="{F8AC8072-B557-B75A-267D-B29C4BE1D3C7}"/>
              </a:ext>
            </a:extLst>
          </p:cNvPr>
          <p:cNvSpPr txBox="1"/>
          <p:nvPr/>
        </p:nvSpPr>
        <p:spPr>
          <a:xfrm>
            <a:off x="6332806" y="2485686"/>
            <a:ext cx="5289452" cy="1846659"/>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rgbClr val="AE8625"/>
                </a:solidFill>
                <a:latin typeface="Prata" pitchFamily="34" charset="0"/>
                <a:ea typeface="Prata" pitchFamily="34" charset="-122"/>
                <a:cs typeface="Prata" pitchFamily="34" charset="-120"/>
              </a:rPr>
              <a:t>Knowledge Base:</a:t>
            </a:r>
          </a:p>
          <a:p>
            <a:r>
              <a:rPr lang="en-US" sz="2400" dirty="0">
                <a:solidFill>
                  <a:srgbClr val="AE8625"/>
                </a:solidFill>
                <a:latin typeface="Prata" pitchFamily="34" charset="0"/>
                <a:ea typeface="Prata" pitchFamily="34" charset="-122"/>
              </a:rPr>
              <a:t> </a:t>
            </a:r>
            <a:r>
              <a:rPr lang="en-GB" sz="2400" dirty="0">
                <a:latin typeface="Prata" pitchFamily="34" charset="0"/>
                <a:ea typeface="Prata" pitchFamily="34" charset="-122"/>
              </a:rPr>
              <a:t>Integration with large-scale databases and libraries of medical knowledge.</a:t>
            </a:r>
          </a:p>
          <a:p>
            <a:endParaRPr lang="en-US" sz="2400" dirty="0"/>
          </a:p>
          <a:p>
            <a:endParaRPr lang="en-US" dirty="0"/>
          </a:p>
        </p:txBody>
      </p:sp>
      <p:sp>
        <p:nvSpPr>
          <p:cNvPr id="10" name="TextBox 9">
            <a:extLst>
              <a:ext uri="{FF2B5EF4-FFF2-40B4-BE49-F238E27FC236}">
                <a16:creationId xmlns:a16="http://schemas.microsoft.com/office/drawing/2014/main" id="{12CF0E65-B206-8870-93BE-C6011CF4EFC1}"/>
              </a:ext>
            </a:extLst>
          </p:cNvPr>
          <p:cNvSpPr txBox="1"/>
          <p:nvPr/>
        </p:nvSpPr>
        <p:spPr>
          <a:xfrm>
            <a:off x="6154617" y="4067694"/>
            <a:ext cx="5861537" cy="2585323"/>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rgbClr val="AE8625"/>
                </a:solidFill>
                <a:latin typeface="Prata" pitchFamily="34" charset="0"/>
                <a:ea typeface="Prata" pitchFamily="34" charset="-122"/>
                <a:cs typeface="Prata" pitchFamily="34" charset="-120"/>
              </a:rPr>
              <a:t>Response Generation:</a:t>
            </a:r>
          </a:p>
          <a:p>
            <a:r>
              <a:rPr lang="en-GB" sz="2400" dirty="0">
                <a:latin typeface="Prata" pitchFamily="34" charset="0"/>
                <a:ea typeface="Prata" pitchFamily="34" charset="-122"/>
                <a:cs typeface="Prata" pitchFamily="34" charset="-120"/>
              </a:rPr>
              <a:t>   creation of precise and customized answers to customer questions or </a:t>
            </a:r>
            <a:r>
              <a:rPr lang="en-GB" sz="2400" dirty="0" err="1">
                <a:latin typeface="Prata" pitchFamily="34" charset="0"/>
                <a:ea typeface="Prata" pitchFamily="34" charset="-122"/>
                <a:cs typeface="Prata" pitchFamily="34" charset="-120"/>
              </a:rPr>
              <a:t>issuescreation</a:t>
            </a:r>
            <a:r>
              <a:rPr lang="en-GB" sz="2400" dirty="0">
                <a:latin typeface="Prata" pitchFamily="34" charset="0"/>
                <a:ea typeface="Prata" pitchFamily="34" charset="-122"/>
                <a:cs typeface="Prata" pitchFamily="34" charset="-120"/>
              </a:rPr>
              <a:t> of precise and customized answers to customer questions or issues</a:t>
            </a:r>
            <a:endParaRPr lang="en-US" sz="2400" dirty="0">
              <a:latin typeface="Prata" pitchFamily="34" charset="0"/>
              <a:ea typeface="Prata" pitchFamily="34" charset="-122"/>
              <a:cs typeface="Prata" pitchFamily="34" charset="-120"/>
            </a:endParaRPr>
          </a:p>
          <a:p>
            <a:r>
              <a:rPr lang="en-US" sz="2400" dirty="0">
                <a:solidFill>
                  <a:srgbClr val="AE8625"/>
                </a:solidFill>
                <a:latin typeface="Prata" pitchFamily="34" charset="0"/>
                <a:ea typeface="Prata" pitchFamily="34" charset="-122"/>
              </a:rPr>
              <a:t> </a:t>
            </a:r>
            <a:endParaRPr lang="en-US" sz="2400" dirty="0"/>
          </a:p>
          <a:p>
            <a:endParaRPr lang="en-US" dirty="0"/>
          </a:p>
        </p:txBody>
      </p:sp>
    </p:spTree>
    <p:extLst>
      <p:ext uri="{BB962C8B-B14F-4D97-AF65-F5344CB8AC3E}">
        <p14:creationId xmlns:p14="http://schemas.microsoft.com/office/powerpoint/2010/main" val="8456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FE0CE8-DB04-D86E-8D89-C1202935BFB1}"/>
              </a:ext>
            </a:extLst>
          </p:cNvPr>
          <p:cNvSpPr/>
          <p:nvPr/>
        </p:nvSpPr>
        <p:spPr>
          <a:xfrm>
            <a:off x="0" y="-1"/>
            <a:ext cx="4705350" cy="34655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1860537-DB30-9507-3E8F-16182C1A47D4}"/>
              </a:ext>
            </a:extLst>
          </p:cNvPr>
          <p:cNvSpPr/>
          <p:nvPr/>
        </p:nvSpPr>
        <p:spPr>
          <a:xfrm>
            <a:off x="171841" y="1184648"/>
            <a:ext cx="8507925" cy="5673351"/>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C949061-B6AD-736D-84F3-BE2FDCF83633}"/>
              </a:ext>
            </a:extLst>
          </p:cNvPr>
          <p:cNvSpPr txBox="1"/>
          <p:nvPr/>
        </p:nvSpPr>
        <p:spPr>
          <a:xfrm>
            <a:off x="1143101" y="1177551"/>
            <a:ext cx="5348744" cy="756746"/>
          </a:xfrm>
          <a:prstGeom prst="rect">
            <a:avLst/>
          </a:prstGeom>
          <a:noFill/>
        </p:spPr>
        <p:txBody>
          <a:bodyPr wrap="square">
            <a:spAutoFit/>
          </a:bodyPr>
          <a:lstStyle/>
          <a:p>
            <a:pPr marL="0" indent="0">
              <a:lnSpc>
                <a:spcPts val="5468"/>
              </a:lnSpc>
              <a:buNone/>
            </a:pPr>
            <a:r>
              <a:rPr lang="en-US" sz="4000" b="1" dirty="0">
                <a:solidFill>
                  <a:srgbClr val="AE8625"/>
                </a:solidFill>
                <a:latin typeface="Prata" pitchFamily="34" charset="0"/>
                <a:ea typeface="Prata" pitchFamily="34" charset="-122"/>
                <a:cs typeface="Prata" pitchFamily="34" charset="-120"/>
              </a:rPr>
              <a:t>Results and Discussion</a:t>
            </a:r>
            <a:endParaRPr lang="en-US" sz="4000" b="1" dirty="0"/>
          </a:p>
        </p:txBody>
      </p:sp>
      <p:pic>
        <p:nvPicPr>
          <p:cNvPr id="8" name="Picture 7" descr="A picture containing black, darkness&#10;&#10;Description automatically generated">
            <a:extLst>
              <a:ext uri="{FF2B5EF4-FFF2-40B4-BE49-F238E27FC236}">
                <a16:creationId xmlns:a16="http://schemas.microsoft.com/office/drawing/2014/main" id="{585ED016-4BA1-69E9-B952-E67769149609}"/>
              </a:ext>
            </a:extLst>
          </p:cNvPr>
          <p:cNvPicPr>
            <a:picLocks noChangeAspect="1"/>
          </p:cNvPicPr>
          <p:nvPr/>
        </p:nvPicPr>
        <p:blipFill>
          <a:blip r:embed="rId2">
            <a:alphaModFix amt="38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rot="5400000" flipH="1">
            <a:off x="10454245" y="5120245"/>
            <a:ext cx="1828799" cy="1646710"/>
          </a:xfrm>
          <a:prstGeom prst="rect">
            <a:avLst/>
          </a:prstGeom>
        </p:spPr>
      </p:pic>
      <p:pic>
        <p:nvPicPr>
          <p:cNvPr id="10" name="Picture 9" descr="A person in a lab coat using a pipette&#10;&#10;Description automatically generated with low confidence">
            <a:extLst>
              <a:ext uri="{FF2B5EF4-FFF2-40B4-BE49-F238E27FC236}">
                <a16:creationId xmlns:a16="http://schemas.microsoft.com/office/drawing/2014/main" id="{37156C96-170A-9DA9-FBCC-B5972B0B9EAD}"/>
              </a:ext>
            </a:extLst>
          </p:cNvPr>
          <p:cNvPicPr>
            <a:picLocks noChangeAspect="1"/>
          </p:cNvPicPr>
          <p:nvPr/>
        </p:nvPicPr>
        <p:blipFill rotWithShape="1">
          <a:blip r:embed="rId4">
            <a:extLst>
              <a:ext uri="{28A0092B-C50C-407E-A947-70E740481C1C}">
                <a14:useLocalDpi xmlns:a14="http://schemas.microsoft.com/office/drawing/2010/main" val="0"/>
              </a:ext>
            </a:extLst>
          </a:blip>
          <a:srcRect l="16296" t="1589" r="22224" b="78"/>
          <a:stretch/>
        </p:blipFill>
        <p:spPr>
          <a:xfrm>
            <a:off x="8946859" y="1477108"/>
            <a:ext cx="3073300" cy="2883878"/>
          </a:xfrm>
          <a:prstGeom prst="rect">
            <a:avLst/>
          </a:prstGeom>
        </p:spPr>
      </p:pic>
      <p:sp>
        <p:nvSpPr>
          <p:cNvPr id="7" name="TextBox 6">
            <a:extLst>
              <a:ext uri="{FF2B5EF4-FFF2-40B4-BE49-F238E27FC236}">
                <a16:creationId xmlns:a16="http://schemas.microsoft.com/office/drawing/2014/main" id="{ED429CCF-BC55-6807-3F1D-0417DBAB0334}"/>
              </a:ext>
            </a:extLst>
          </p:cNvPr>
          <p:cNvSpPr txBox="1"/>
          <p:nvPr/>
        </p:nvSpPr>
        <p:spPr>
          <a:xfrm>
            <a:off x="422031" y="2214936"/>
            <a:ext cx="8046720" cy="5539978"/>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rgbClr val="AE8625"/>
                </a:solidFill>
                <a:latin typeface="Prata" pitchFamily="34" charset="0"/>
                <a:ea typeface="Prata" pitchFamily="34" charset="-122"/>
                <a:cs typeface="Prata" pitchFamily="34" charset="-120"/>
              </a:rPr>
              <a:t>Data Analysis:</a:t>
            </a:r>
          </a:p>
          <a:p>
            <a:r>
              <a:rPr lang="en-GB" sz="2400" b="1" dirty="0"/>
              <a:t>investigating and </a:t>
            </a:r>
            <a:r>
              <a:rPr lang="en-GB" sz="2400" b="1" dirty="0" err="1"/>
              <a:t>analyzing</a:t>
            </a:r>
            <a:r>
              <a:rPr lang="en-GB" sz="2400" b="1" dirty="0"/>
              <a:t> the results and patterns found in interactions between patients and chatbots.</a:t>
            </a:r>
          </a:p>
          <a:p>
            <a:endParaRPr lang="en-GB" sz="2400" b="1" dirty="0"/>
          </a:p>
          <a:p>
            <a:pPr marL="342900" indent="-342900">
              <a:buFont typeface="Wingdings" panose="05000000000000000000" pitchFamily="2" charset="2"/>
              <a:buChar char="v"/>
            </a:pPr>
            <a:r>
              <a:rPr lang="en-US" sz="2400" b="1" dirty="0">
                <a:solidFill>
                  <a:srgbClr val="AE8625"/>
                </a:solidFill>
                <a:latin typeface="Prata" pitchFamily="34" charset="0"/>
                <a:ea typeface="Prata" pitchFamily="34" charset="-122"/>
                <a:cs typeface="Prata" pitchFamily="34" charset="-120"/>
              </a:rPr>
              <a:t>User Feedback:</a:t>
            </a:r>
          </a:p>
          <a:p>
            <a:r>
              <a:rPr lang="en-GB" sz="2400" b="1" dirty="0"/>
              <a:t>Recognizing the reactions and experiences of medical professionals and patients.</a:t>
            </a:r>
          </a:p>
          <a:p>
            <a:endParaRPr lang="en-US" sz="2400" b="1" dirty="0">
              <a:solidFill>
                <a:srgbClr val="AE8625"/>
              </a:solidFill>
              <a:latin typeface="Prata" pitchFamily="34" charset="0"/>
              <a:ea typeface="Prata" pitchFamily="34" charset="-122"/>
            </a:endParaRPr>
          </a:p>
          <a:p>
            <a:pPr marL="342900" indent="-342900">
              <a:buFont typeface="Wingdings" panose="05000000000000000000" pitchFamily="2" charset="2"/>
              <a:buChar char="v"/>
            </a:pPr>
            <a:r>
              <a:rPr lang="en-US" sz="2400" b="1" dirty="0">
                <a:solidFill>
                  <a:srgbClr val="AE8625"/>
                </a:solidFill>
                <a:latin typeface="Prata" pitchFamily="34" charset="0"/>
                <a:ea typeface="Prata" pitchFamily="34" charset="-122"/>
                <a:cs typeface="Prata" pitchFamily="34" charset="-120"/>
              </a:rPr>
              <a:t>Improvement Strategies:</a:t>
            </a:r>
          </a:p>
          <a:p>
            <a:r>
              <a:rPr lang="en-GB" sz="2400" b="1" dirty="0"/>
              <a:t>Identifying and implementing enhancements based on the feedback and performance data.</a:t>
            </a:r>
          </a:p>
          <a:p>
            <a:endParaRPr lang="en-US" sz="2400" b="1" dirty="0"/>
          </a:p>
          <a:p>
            <a:endParaRPr lang="en-US" sz="2400" b="1" dirty="0"/>
          </a:p>
          <a:p>
            <a:endParaRPr lang="en-US" sz="2400" b="1" dirty="0"/>
          </a:p>
          <a:p>
            <a:endParaRPr lang="en-US" dirty="0"/>
          </a:p>
        </p:txBody>
      </p:sp>
      <p:pic>
        <p:nvPicPr>
          <p:cNvPr id="9" name="Image 1" descr="preencoded.png">
            <a:extLst>
              <a:ext uri="{FF2B5EF4-FFF2-40B4-BE49-F238E27FC236}">
                <a16:creationId xmlns:a16="http://schemas.microsoft.com/office/drawing/2014/main" id="{E0746DFE-7B32-6CA5-6C8C-E6F509C4ACD8}"/>
              </a:ext>
            </a:extLst>
          </p:cNvPr>
          <p:cNvPicPr>
            <a:picLocks noChangeAspect="1"/>
          </p:cNvPicPr>
          <p:nvPr/>
        </p:nvPicPr>
        <p:blipFill>
          <a:blip r:embed="rId5"/>
          <a:stretch>
            <a:fillRect/>
          </a:stretch>
        </p:blipFill>
        <p:spPr>
          <a:xfrm>
            <a:off x="7907747" y="2214936"/>
            <a:ext cx="444341" cy="444341"/>
          </a:xfrm>
          <a:prstGeom prst="rect">
            <a:avLst/>
          </a:prstGeom>
        </p:spPr>
      </p:pic>
      <p:pic>
        <p:nvPicPr>
          <p:cNvPr id="11" name="Image 2" descr="preencoded.png">
            <a:extLst>
              <a:ext uri="{FF2B5EF4-FFF2-40B4-BE49-F238E27FC236}">
                <a16:creationId xmlns:a16="http://schemas.microsoft.com/office/drawing/2014/main" id="{C736EEF6-3243-C159-C4B0-B27049E4F247}"/>
              </a:ext>
            </a:extLst>
          </p:cNvPr>
          <p:cNvPicPr>
            <a:picLocks noChangeAspect="1"/>
          </p:cNvPicPr>
          <p:nvPr/>
        </p:nvPicPr>
        <p:blipFill>
          <a:blip r:embed="rId6"/>
          <a:stretch>
            <a:fillRect/>
          </a:stretch>
        </p:blipFill>
        <p:spPr>
          <a:xfrm>
            <a:off x="7935786" y="3621755"/>
            <a:ext cx="444341" cy="444341"/>
          </a:xfrm>
          <a:prstGeom prst="rect">
            <a:avLst/>
          </a:prstGeom>
        </p:spPr>
      </p:pic>
      <p:pic>
        <p:nvPicPr>
          <p:cNvPr id="13" name="Image 3" descr="preencoded.png">
            <a:extLst>
              <a:ext uri="{FF2B5EF4-FFF2-40B4-BE49-F238E27FC236}">
                <a16:creationId xmlns:a16="http://schemas.microsoft.com/office/drawing/2014/main" id="{FB4665B4-D234-162F-555F-651920C5C9E4}"/>
              </a:ext>
            </a:extLst>
          </p:cNvPr>
          <p:cNvPicPr>
            <a:picLocks noChangeAspect="1"/>
          </p:cNvPicPr>
          <p:nvPr/>
        </p:nvPicPr>
        <p:blipFill>
          <a:blip r:embed="rId7"/>
          <a:stretch>
            <a:fillRect/>
          </a:stretch>
        </p:blipFill>
        <p:spPr>
          <a:xfrm>
            <a:off x="8024410" y="4984925"/>
            <a:ext cx="444341" cy="444341"/>
          </a:xfrm>
          <a:prstGeom prst="rect">
            <a:avLst/>
          </a:prstGeom>
        </p:spPr>
      </p:pic>
    </p:spTree>
    <p:extLst>
      <p:ext uri="{BB962C8B-B14F-4D97-AF65-F5344CB8AC3E}">
        <p14:creationId xmlns:p14="http://schemas.microsoft.com/office/powerpoint/2010/main" val="1180164972"/>
      </p:ext>
    </p:extLst>
  </p:cSld>
  <p:clrMapOvr>
    <a:masterClrMapping/>
  </p:clrMapOvr>
</p:sld>
</file>

<file path=ppt/theme/theme1.xml><?xml version="1.0" encoding="utf-8"?>
<a:theme xmlns:a="http://schemas.openxmlformats.org/drawingml/2006/main" name="Office Theme">
  <a:themeElements>
    <a:clrScheme name="Custom 221">
      <a:dk1>
        <a:srgbClr val="000000"/>
      </a:dk1>
      <a:lt1>
        <a:srgbClr val="FFFFFF"/>
      </a:lt1>
      <a:dk2>
        <a:srgbClr val="595959"/>
      </a:dk2>
      <a:lt2>
        <a:srgbClr val="EEEEEE"/>
      </a:lt2>
      <a:accent1>
        <a:srgbClr val="4949E7"/>
      </a:accent1>
      <a:accent2>
        <a:srgbClr val="0097A7"/>
      </a:accent2>
      <a:accent3>
        <a:srgbClr val="869FB2"/>
      </a:accent3>
      <a:accent4>
        <a:srgbClr val="FCBD24"/>
      </a:accent4>
      <a:accent5>
        <a:srgbClr val="EC3A3B"/>
      </a:accent5>
      <a:accent6>
        <a:srgbClr val="00B0F0"/>
      </a:accent6>
      <a:hlink>
        <a:srgbClr val="0097A7"/>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637</Words>
  <Application>Microsoft Office PowerPoint</Application>
  <PresentationFormat>Widescreen</PresentationFormat>
  <Paragraphs>96</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Calibri Light</vt:lpstr>
      <vt:lpstr>Montserrat</vt:lpstr>
      <vt:lpstr>Prata</vt:lpstr>
      <vt:lpstr>Raleway</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prathamesh jadhav</cp:lastModifiedBy>
  <cp:revision>60</cp:revision>
  <dcterms:created xsi:type="dcterms:W3CDTF">2023-06-27T10:01:42Z</dcterms:created>
  <dcterms:modified xsi:type="dcterms:W3CDTF">2024-04-04T11:21:04Z</dcterms:modified>
</cp:coreProperties>
</file>